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Lst>
  <p:sldSz cx="9144000" cy="5143500" type="screen16x9"/>
  <p:notesSz cx="6858000" cy="9144000"/>
  <p:embeddedFontLst>
    <p:embeddedFont>
      <p:font typeface="Helvetica Neue" panose="020B0604020202020204" charset="0"/>
      <p:regular r:id="rId42"/>
      <p:bold r:id="rId43"/>
      <p:italic r:id="rId44"/>
      <p:boldItalic r:id="rId45"/>
    </p:embeddedFont>
    <p:embeddedFont>
      <p:font typeface="Proxima Nova"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E2EC773-2264-40DB-9EE4-76151FC0A998}">
  <a:tblStyle styleId="{7E2EC773-2264-40DB-9EE4-76151FC0A9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0b2091ef97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0b2091ef97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0e756a7cba_0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0e756a7cba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0b2091ef97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0b2091ef97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0b2091ef9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0b2091ef9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0b2091ef97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0b2091ef97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0b2091ef97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0b2091ef97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0b2091ef97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0b2091ef9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b2091ef97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b2091ef97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0b2091ef97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0b2091ef97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0e756a7cba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0e756a7cba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10b2091ef97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10b2091ef97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0e756a7cba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0e756a7cba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b2091ef97_8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10b2091ef97_8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0b2091ef97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0b2091ef97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10b2091ef97_8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10b2091ef97_8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0b2091ef97_8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0b2091ef97_8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0b2091ef97_8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0b2091ef97_8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0e756a7cba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0e756a7cba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0b2091ef97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0b2091ef97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0b2091ef97_6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0b2091ef97_6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10b2091ef97_6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10b2091ef97_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10b2091ef97_6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10b2091ef97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0e756a7cba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0e756a7cb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10b2091ef97_6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10b2091ef97_6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0b2091ef97_6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0b2091ef97_6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10e756a7cba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10e756a7cba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e756a7cba_0_1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e756a7cba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0e756a7cba_0_1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0e756a7cba_0_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e756a7cba_0_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e756a7cba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10e756a7cba_0_1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10e756a7cba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e756a7cba_0_1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e756a7cba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0e756a7cba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0e756a7cba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0e756a7cba_0_2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0e756a7cba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e756a7cba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e756a7cb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0b2091ef97_3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0b2091ef97_3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0b2091ef97_3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0b2091ef97_3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10b2091ef97_3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10b2091ef97_3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0b2091ef97_3_1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0b2091ef97_3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rgbClr val="00917F"/>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None/>
              <a:defRPr sz="2400"/>
            </a:lvl1pPr>
            <a:lvl2pPr lvl="1" rtl="0">
              <a:lnSpc>
                <a:spcPct val="100000"/>
              </a:lnSpc>
              <a:spcBef>
                <a:spcPts val="0"/>
              </a:spcBef>
              <a:spcAft>
                <a:spcPts val="0"/>
              </a:spcAft>
              <a:buClr>
                <a:schemeClr val="dk1"/>
              </a:buClr>
              <a:buSzPts val="2400"/>
              <a:buNone/>
              <a:defRPr sz="2400">
                <a:solidFill>
                  <a:schemeClr val="dk1"/>
                </a:solidFill>
              </a:defRPr>
            </a:lvl2pPr>
            <a:lvl3pPr lvl="2" rtl="0">
              <a:lnSpc>
                <a:spcPct val="100000"/>
              </a:lnSpc>
              <a:spcBef>
                <a:spcPts val="0"/>
              </a:spcBef>
              <a:spcAft>
                <a:spcPts val="0"/>
              </a:spcAft>
              <a:buClr>
                <a:schemeClr val="dk1"/>
              </a:buClr>
              <a:buSzPts val="2400"/>
              <a:buNone/>
              <a:defRPr sz="2400">
                <a:solidFill>
                  <a:schemeClr val="dk1"/>
                </a:solidFill>
              </a:defRPr>
            </a:lvl3pPr>
            <a:lvl4pPr lvl="3" rtl="0">
              <a:lnSpc>
                <a:spcPct val="100000"/>
              </a:lnSpc>
              <a:spcBef>
                <a:spcPts val="0"/>
              </a:spcBef>
              <a:spcAft>
                <a:spcPts val="0"/>
              </a:spcAft>
              <a:buClr>
                <a:schemeClr val="dk1"/>
              </a:buClr>
              <a:buSzPts val="2400"/>
              <a:buNone/>
              <a:defRPr sz="2400">
                <a:solidFill>
                  <a:schemeClr val="dk1"/>
                </a:solidFill>
              </a:defRPr>
            </a:lvl4pPr>
            <a:lvl5pPr lvl="4" rtl="0">
              <a:lnSpc>
                <a:spcPct val="100000"/>
              </a:lnSpc>
              <a:spcBef>
                <a:spcPts val="0"/>
              </a:spcBef>
              <a:spcAft>
                <a:spcPts val="0"/>
              </a:spcAft>
              <a:buClr>
                <a:schemeClr val="dk1"/>
              </a:buClr>
              <a:buSzPts val="2400"/>
              <a:buNone/>
              <a:defRPr sz="2400">
                <a:solidFill>
                  <a:schemeClr val="dk1"/>
                </a:solidFill>
              </a:defRPr>
            </a:lvl5pPr>
            <a:lvl6pPr lvl="5" rtl="0">
              <a:lnSpc>
                <a:spcPct val="100000"/>
              </a:lnSpc>
              <a:spcBef>
                <a:spcPts val="0"/>
              </a:spcBef>
              <a:spcAft>
                <a:spcPts val="0"/>
              </a:spcAft>
              <a:buClr>
                <a:schemeClr val="dk1"/>
              </a:buClr>
              <a:buSzPts val="2400"/>
              <a:buNone/>
              <a:defRPr sz="2400">
                <a:solidFill>
                  <a:schemeClr val="dk1"/>
                </a:solidFill>
              </a:defRPr>
            </a:lvl6pPr>
            <a:lvl7pPr lvl="6" rtl="0">
              <a:lnSpc>
                <a:spcPct val="100000"/>
              </a:lnSpc>
              <a:spcBef>
                <a:spcPts val="0"/>
              </a:spcBef>
              <a:spcAft>
                <a:spcPts val="0"/>
              </a:spcAft>
              <a:buClr>
                <a:schemeClr val="dk1"/>
              </a:buClr>
              <a:buSzPts val="2400"/>
              <a:buNone/>
              <a:defRPr sz="2400">
                <a:solidFill>
                  <a:schemeClr val="dk1"/>
                </a:solidFill>
              </a:defRPr>
            </a:lvl7pPr>
            <a:lvl8pPr lvl="7" rtl="0">
              <a:lnSpc>
                <a:spcPct val="100000"/>
              </a:lnSpc>
              <a:spcBef>
                <a:spcPts val="0"/>
              </a:spcBef>
              <a:spcAft>
                <a:spcPts val="0"/>
              </a:spcAft>
              <a:buClr>
                <a:schemeClr val="dk1"/>
              </a:buClr>
              <a:buSzPts val="2400"/>
              <a:buNone/>
              <a:defRPr sz="2400">
                <a:solidFill>
                  <a:schemeClr val="dk1"/>
                </a:solidFill>
              </a:defRPr>
            </a:lvl8pPr>
            <a:lvl9pPr lvl="8" rtl="0">
              <a:lnSpc>
                <a:spcPct val="100000"/>
              </a:lnSpc>
              <a:spcBef>
                <a:spcPts val="0"/>
              </a:spcBef>
              <a:spcAft>
                <a:spcPts val="0"/>
              </a:spcAft>
              <a:buClr>
                <a:schemeClr val="dk1"/>
              </a:buClr>
              <a:buSzPts val="2400"/>
              <a:buNone/>
              <a:defRPr sz="2400">
                <a:solidFill>
                  <a:schemeClr val="dk1"/>
                </a:solidFill>
              </a:defRPr>
            </a:lvl9pPr>
          </a:lstStyle>
          <a:p>
            <a:endParaRPr/>
          </a:p>
        </p:txBody>
      </p:sp>
      <p:sp>
        <p:nvSpPr>
          <p:cNvPr id="58" name="Google Shape;58;p14"/>
          <p:cNvSpPr txBox="1">
            <a:spLocks noGrp="1"/>
          </p:cNvSpPr>
          <p:nvPr>
            <p:ph type="sldNum" idx="12"/>
          </p:nvPr>
        </p:nvSpPr>
        <p:spPr>
          <a:xfrm>
            <a:off x="8" y="46520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rgbClr val="00917F"/>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 y="46520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rgbClr val="0091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6"/>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lnSpc>
                <a:spcPct val="150000"/>
              </a:lnSpc>
              <a:spcBef>
                <a:spcPts val="0"/>
              </a:spcBef>
              <a:spcAft>
                <a:spcPts val="0"/>
              </a:spcAft>
              <a:buClr>
                <a:schemeClr val="accent2"/>
              </a:buClr>
              <a:buSzPts val="1800"/>
              <a:buChar char="●"/>
              <a:defRPr>
                <a:solidFill>
                  <a:schemeClr val="accent2"/>
                </a:solidFill>
              </a:defRPr>
            </a:lvl1pPr>
            <a:lvl2pPr marL="914400" lvl="1" indent="-317500" rtl="0">
              <a:lnSpc>
                <a:spcPct val="150000"/>
              </a:lnSpc>
              <a:spcBef>
                <a:spcPts val="0"/>
              </a:spcBef>
              <a:spcAft>
                <a:spcPts val="0"/>
              </a:spcAft>
              <a:buClr>
                <a:schemeClr val="accent2"/>
              </a:buClr>
              <a:buSzPts val="1400"/>
              <a:buChar char="○"/>
              <a:defRPr>
                <a:solidFill>
                  <a:schemeClr val="accent2"/>
                </a:solidFill>
              </a:defRPr>
            </a:lvl2pPr>
            <a:lvl3pPr marL="1371600" lvl="2" indent="-317500" rtl="0">
              <a:lnSpc>
                <a:spcPct val="150000"/>
              </a:lnSpc>
              <a:spcBef>
                <a:spcPts val="0"/>
              </a:spcBef>
              <a:spcAft>
                <a:spcPts val="0"/>
              </a:spcAft>
              <a:buClr>
                <a:schemeClr val="accent2"/>
              </a:buClr>
              <a:buSzPts val="1400"/>
              <a:buChar char="■"/>
              <a:defRPr>
                <a:solidFill>
                  <a:schemeClr val="accent2"/>
                </a:solidFill>
              </a:defRPr>
            </a:lvl3pPr>
            <a:lvl4pPr marL="1828800" lvl="3" indent="-317500" rtl="0">
              <a:lnSpc>
                <a:spcPct val="150000"/>
              </a:lnSpc>
              <a:spcBef>
                <a:spcPts val="0"/>
              </a:spcBef>
              <a:spcAft>
                <a:spcPts val="0"/>
              </a:spcAft>
              <a:buClr>
                <a:schemeClr val="accent2"/>
              </a:buClr>
              <a:buSzPts val="1400"/>
              <a:buChar char="●"/>
              <a:defRPr>
                <a:solidFill>
                  <a:schemeClr val="accent2"/>
                </a:solidFill>
              </a:defRPr>
            </a:lvl4pPr>
            <a:lvl5pPr marL="2286000" lvl="4" indent="-317500" rtl="0">
              <a:lnSpc>
                <a:spcPct val="150000"/>
              </a:lnSpc>
              <a:spcBef>
                <a:spcPts val="0"/>
              </a:spcBef>
              <a:spcAft>
                <a:spcPts val="0"/>
              </a:spcAft>
              <a:buClr>
                <a:schemeClr val="accent2"/>
              </a:buClr>
              <a:buSzPts val="1400"/>
              <a:buChar char="○"/>
              <a:defRPr>
                <a:solidFill>
                  <a:schemeClr val="accent2"/>
                </a:solidFill>
              </a:defRPr>
            </a:lvl5pPr>
            <a:lvl6pPr marL="2743200" lvl="5" indent="-317500" rtl="0">
              <a:lnSpc>
                <a:spcPct val="150000"/>
              </a:lnSpc>
              <a:spcBef>
                <a:spcPts val="0"/>
              </a:spcBef>
              <a:spcAft>
                <a:spcPts val="0"/>
              </a:spcAft>
              <a:buClr>
                <a:schemeClr val="accent2"/>
              </a:buClr>
              <a:buSzPts val="1400"/>
              <a:buChar char="■"/>
              <a:defRPr>
                <a:solidFill>
                  <a:schemeClr val="accent2"/>
                </a:solidFill>
              </a:defRPr>
            </a:lvl6pPr>
            <a:lvl7pPr marL="3200400" lvl="6" indent="-317500" rtl="0">
              <a:lnSpc>
                <a:spcPct val="150000"/>
              </a:lnSpc>
              <a:spcBef>
                <a:spcPts val="0"/>
              </a:spcBef>
              <a:spcAft>
                <a:spcPts val="0"/>
              </a:spcAft>
              <a:buClr>
                <a:schemeClr val="accent2"/>
              </a:buClr>
              <a:buSzPts val="1400"/>
              <a:buChar char="●"/>
              <a:defRPr>
                <a:solidFill>
                  <a:schemeClr val="accent2"/>
                </a:solidFill>
              </a:defRPr>
            </a:lvl7pPr>
            <a:lvl8pPr marL="3657600" lvl="7" indent="-317500" rtl="0">
              <a:lnSpc>
                <a:spcPct val="150000"/>
              </a:lnSpc>
              <a:spcBef>
                <a:spcPts val="0"/>
              </a:spcBef>
              <a:spcAft>
                <a:spcPts val="0"/>
              </a:spcAft>
              <a:buClr>
                <a:schemeClr val="accent2"/>
              </a:buClr>
              <a:buSzPts val="1400"/>
              <a:buChar char="○"/>
              <a:defRPr>
                <a:solidFill>
                  <a:schemeClr val="accent2"/>
                </a:solidFill>
              </a:defRPr>
            </a:lvl8pPr>
            <a:lvl9pPr marL="4114800" lvl="8" indent="-317500" rtl="0">
              <a:lnSpc>
                <a:spcPct val="150000"/>
              </a:lnSpc>
              <a:spcBef>
                <a:spcPts val="0"/>
              </a:spcBef>
              <a:spcAft>
                <a:spcPts val="0"/>
              </a:spcAft>
              <a:buClr>
                <a:schemeClr val="accent2"/>
              </a:buClr>
              <a:buSzPts val="1400"/>
              <a:buChar char="■"/>
              <a:defRPr>
                <a:solidFill>
                  <a:schemeClr val="accent2"/>
                </a:solidFill>
              </a:defRPr>
            </a:lvl9pPr>
          </a:lstStyle>
          <a:p>
            <a:endParaRPr/>
          </a:p>
        </p:txBody>
      </p:sp>
      <p:sp>
        <p:nvSpPr>
          <p:cNvPr id="67" name="Google Shape;67;p16"/>
          <p:cNvSpPr txBox="1">
            <a:spLocks noGrp="1"/>
          </p:cNvSpPr>
          <p:nvPr>
            <p:ph type="sldNum" idx="12"/>
          </p:nvPr>
        </p:nvSpPr>
        <p:spPr>
          <a:xfrm>
            <a:off x="8" y="46520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68" name="Google Shape;68;p16"/>
          <p:cNvPicPr preferRelativeResize="0"/>
          <p:nvPr/>
        </p:nvPicPr>
        <p:blipFill>
          <a:blip r:embed="rId2">
            <a:alphaModFix/>
          </a:blip>
          <a:stretch>
            <a:fillRect/>
          </a:stretch>
        </p:blipFill>
        <p:spPr>
          <a:xfrm>
            <a:off x="8410863" y="4339713"/>
            <a:ext cx="678263" cy="67826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17"/>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sz="1400">
                <a:solidFill>
                  <a:schemeClr val="accent2"/>
                </a:solidFill>
              </a:defRPr>
            </a:lvl1pPr>
            <a:lvl2pPr marL="914400" lvl="1" indent="-304800" rtl="0">
              <a:spcBef>
                <a:spcPts val="1600"/>
              </a:spcBef>
              <a:spcAft>
                <a:spcPts val="0"/>
              </a:spcAft>
              <a:buClr>
                <a:schemeClr val="accent2"/>
              </a:buClr>
              <a:buSzPts val="1200"/>
              <a:buChar char="○"/>
              <a:defRPr sz="1200">
                <a:solidFill>
                  <a:schemeClr val="accent2"/>
                </a:solidFill>
              </a:defRPr>
            </a:lvl2pPr>
            <a:lvl3pPr marL="1371600" lvl="2" indent="-304800" rtl="0">
              <a:spcBef>
                <a:spcPts val="1600"/>
              </a:spcBef>
              <a:spcAft>
                <a:spcPts val="0"/>
              </a:spcAft>
              <a:buClr>
                <a:schemeClr val="accent2"/>
              </a:buClr>
              <a:buSzPts val="1200"/>
              <a:buChar char="■"/>
              <a:defRPr sz="1200">
                <a:solidFill>
                  <a:schemeClr val="accent2"/>
                </a:solidFill>
              </a:defRPr>
            </a:lvl3pPr>
            <a:lvl4pPr marL="1828800" lvl="3" indent="-304800" rtl="0">
              <a:spcBef>
                <a:spcPts val="1600"/>
              </a:spcBef>
              <a:spcAft>
                <a:spcPts val="0"/>
              </a:spcAft>
              <a:buClr>
                <a:schemeClr val="accent2"/>
              </a:buClr>
              <a:buSzPts val="1200"/>
              <a:buChar char="●"/>
              <a:defRPr sz="1200">
                <a:solidFill>
                  <a:schemeClr val="accent2"/>
                </a:solidFill>
              </a:defRPr>
            </a:lvl4pPr>
            <a:lvl5pPr marL="2286000" lvl="4" indent="-304800" rtl="0">
              <a:spcBef>
                <a:spcPts val="1600"/>
              </a:spcBef>
              <a:spcAft>
                <a:spcPts val="0"/>
              </a:spcAft>
              <a:buClr>
                <a:schemeClr val="accent2"/>
              </a:buClr>
              <a:buSzPts val="1200"/>
              <a:buChar char="○"/>
              <a:defRPr sz="1200">
                <a:solidFill>
                  <a:schemeClr val="accent2"/>
                </a:solidFill>
              </a:defRPr>
            </a:lvl5pPr>
            <a:lvl6pPr marL="2743200" lvl="5" indent="-304800" rtl="0">
              <a:spcBef>
                <a:spcPts val="1600"/>
              </a:spcBef>
              <a:spcAft>
                <a:spcPts val="0"/>
              </a:spcAft>
              <a:buClr>
                <a:schemeClr val="accent2"/>
              </a:buClr>
              <a:buSzPts val="1200"/>
              <a:buChar char="■"/>
              <a:defRPr sz="1200">
                <a:solidFill>
                  <a:schemeClr val="accent2"/>
                </a:solidFill>
              </a:defRPr>
            </a:lvl6pPr>
            <a:lvl7pPr marL="3200400" lvl="6" indent="-304800" rtl="0">
              <a:spcBef>
                <a:spcPts val="1600"/>
              </a:spcBef>
              <a:spcAft>
                <a:spcPts val="0"/>
              </a:spcAft>
              <a:buClr>
                <a:schemeClr val="accent2"/>
              </a:buClr>
              <a:buSzPts val="1200"/>
              <a:buChar char="●"/>
              <a:defRPr sz="1200">
                <a:solidFill>
                  <a:schemeClr val="accent2"/>
                </a:solidFill>
              </a:defRPr>
            </a:lvl7pPr>
            <a:lvl8pPr marL="3657600" lvl="7" indent="-304800" rtl="0">
              <a:spcBef>
                <a:spcPts val="1600"/>
              </a:spcBef>
              <a:spcAft>
                <a:spcPts val="0"/>
              </a:spcAft>
              <a:buClr>
                <a:schemeClr val="accent2"/>
              </a:buClr>
              <a:buSzPts val="1200"/>
              <a:buChar char="○"/>
              <a:defRPr sz="1200">
                <a:solidFill>
                  <a:schemeClr val="accent2"/>
                </a:solidFill>
              </a:defRPr>
            </a:lvl8pPr>
            <a:lvl9pPr marL="4114800" lvl="8" indent="-304800" rtl="0">
              <a:spcBef>
                <a:spcPts val="1600"/>
              </a:spcBef>
              <a:spcAft>
                <a:spcPts val="1600"/>
              </a:spcAft>
              <a:buClr>
                <a:schemeClr val="accent2"/>
              </a:buClr>
              <a:buSzPts val="1200"/>
              <a:buChar char="■"/>
              <a:defRPr sz="1200">
                <a:solidFill>
                  <a:schemeClr val="accent2"/>
                </a:solidFill>
              </a:defRPr>
            </a:lvl9pPr>
          </a:lstStyle>
          <a:p>
            <a:endParaRPr/>
          </a:p>
        </p:txBody>
      </p:sp>
      <p:sp>
        <p:nvSpPr>
          <p:cNvPr id="72" name="Google Shape;72;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2"/>
              </a:buClr>
              <a:buSzPts val="1400"/>
              <a:buChar char="●"/>
              <a:defRPr sz="1400">
                <a:solidFill>
                  <a:schemeClr val="accent2"/>
                </a:solidFill>
              </a:defRPr>
            </a:lvl1pPr>
            <a:lvl2pPr marL="914400" lvl="1" indent="-304800" rtl="0">
              <a:spcBef>
                <a:spcPts val="1600"/>
              </a:spcBef>
              <a:spcAft>
                <a:spcPts val="0"/>
              </a:spcAft>
              <a:buClr>
                <a:schemeClr val="accent2"/>
              </a:buClr>
              <a:buSzPts val="1200"/>
              <a:buChar char="○"/>
              <a:defRPr sz="1200">
                <a:solidFill>
                  <a:schemeClr val="accent2"/>
                </a:solidFill>
              </a:defRPr>
            </a:lvl2pPr>
            <a:lvl3pPr marL="1371600" lvl="2" indent="-304800" rtl="0">
              <a:spcBef>
                <a:spcPts val="1600"/>
              </a:spcBef>
              <a:spcAft>
                <a:spcPts val="0"/>
              </a:spcAft>
              <a:buClr>
                <a:schemeClr val="accent2"/>
              </a:buClr>
              <a:buSzPts val="1200"/>
              <a:buChar char="■"/>
              <a:defRPr sz="1200">
                <a:solidFill>
                  <a:schemeClr val="accent2"/>
                </a:solidFill>
              </a:defRPr>
            </a:lvl3pPr>
            <a:lvl4pPr marL="1828800" lvl="3" indent="-304800" rtl="0">
              <a:spcBef>
                <a:spcPts val="1600"/>
              </a:spcBef>
              <a:spcAft>
                <a:spcPts val="0"/>
              </a:spcAft>
              <a:buClr>
                <a:schemeClr val="accent2"/>
              </a:buClr>
              <a:buSzPts val="1200"/>
              <a:buChar char="●"/>
              <a:defRPr sz="1200">
                <a:solidFill>
                  <a:schemeClr val="accent2"/>
                </a:solidFill>
              </a:defRPr>
            </a:lvl4pPr>
            <a:lvl5pPr marL="2286000" lvl="4" indent="-304800" rtl="0">
              <a:spcBef>
                <a:spcPts val="1600"/>
              </a:spcBef>
              <a:spcAft>
                <a:spcPts val="0"/>
              </a:spcAft>
              <a:buClr>
                <a:schemeClr val="accent2"/>
              </a:buClr>
              <a:buSzPts val="1200"/>
              <a:buChar char="○"/>
              <a:defRPr sz="1200">
                <a:solidFill>
                  <a:schemeClr val="accent2"/>
                </a:solidFill>
              </a:defRPr>
            </a:lvl5pPr>
            <a:lvl6pPr marL="2743200" lvl="5" indent="-304800" rtl="0">
              <a:spcBef>
                <a:spcPts val="1600"/>
              </a:spcBef>
              <a:spcAft>
                <a:spcPts val="0"/>
              </a:spcAft>
              <a:buClr>
                <a:schemeClr val="accent2"/>
              </a:buClr>
              <a:buSzPts val="1200"/>
              <a:buChar char="■"/>
              <a:defRPr sz="1200">
                <a:solidFill>
                  <a:schemeClr val="accent2"/>
                </a:solidFill>
              </a:defRPr>
            </a:lvl6pPr>
            <a:lvl7pPr marL="3200400" lvl="6" indent="-304800" rtl="0">
              <a:spcBef>
                <a:spcPts val="1600"/>
              </a:spcBef>
              <a:spcAft>
                <a:spcPts val="0"/>
              </a:spcAft>
              <a:buClr>
                <a:schemeClr val="accent2"/>
              </a:buClr>
              <a:buSzPts val="1200"/>
              <a:buChar char="●"/>
              <a:defRPr sz="1200">
                <a:solidFill>
                  <a:schemeClr val="accent2"/>
                </a:solidFill>
              </a:defRPr>
            </a:lvl7pPr>
            <a:lvl8pPr marL="3657600" lvl="7" indent="-304800" rtl="0">
              <a:spcBef>
                <a:spcPts val="1600"/>
              </a:spcBef>
              <a:spcAft>
                <a:spcPts val="0"/>
              </a:spcAft>
              <a:buClr>
                <a:schemeClr val="accent2"/>
              </a:buClr>
              <a:buSzPts val="1200"/>
              <a:buChar char="○"/>
              <a:defRPr sz="1200">
                <a:solidFill>
                  <a:schemeClr val="accent2"/>
                </a:solidFill>
              </a:defRPr>
            </a:lvl8pPr>
            <a:lvl9pPr marL="4114800" lvl="8" indent="-304800" rtl="0">
              <a:spcBef>
                <a:spcPts val="1600"/>
              </a:spcBef>
              <a:spcAft>
                <a:spcPts val="1600"/>
              </a:spcAft>
              <a:buClr>
                <a:schemeClr val="accent2"/>
              </a:buClr>
              <a:buSzPts val="1200"/>
              <a:buChar char="■"/>
              <a:defRPr sz="1200">
                <a:solidFill>
                  <a:schemeClr val="accent2"/>
                </a:solidFill>
              </a:defRPr>
            </a:lvl9pPr>
          </a:lstStyle>
          <a:p>
            <a:endParaRPr/>
          </a:p>
        </p:txBody>
      </p:sp>
      <p:sp>
        <p:nvSpPr>
          <p:cNvPr id="73" name="Google Shape;73;p17"/>
          <p:cNvSpPr txBox="1">
            <a:spLocks noGrp="1"/>
          </p:cNvSpPr>
          <p:nvPr>
            <p:ph type="sldNum" idx="12"/>
          </p:nvPr>
        </p:nvSpPr>
        <p:spPr>
          <a:xfrm>
            <a:off x="8" y="46520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4" name="Google Shape;74;p17"/>
          <p:cNvPicPr preferRelativeResize="0"/>
          <p:nvPr/>
        </p:nvPicPr>
        <p:blipFill>
          <a:blip r:embed="rId2">
            <a:alphaModFix/>
          </a:blip>
          <a:stretch>
            <a:fillRect/>
          </a:stretch>
        </p:blipFill>
        <p:spPr>
          <a:xfrm>
            <a:off x="8410863" y="4339713"/>
            <a:ext cx="678263" cy="678263"/>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5"/>
        <p:cNvGrpSpPr/>
        <p:nvPr/>
      </p:nvGrpSpPr>
      <p:grpSpPr>
        <a:xfrm>
          <a:off x="0" y="0"/>
          <a:ext cx="0" cy="0"/>
          <a:chOff x="0" y="0"/>
          <a:chExt cx="0" cy="0"/>
        </a:xfrm>
      </p:grpSpPr>
      <p:sp>
        <p:nvSpPr>
          <p:cNvPr id="76" name="Google Shape;76;p18"/>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7" name="Google Shape;7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8" name="Google Shape;78;p18"/>
          <p:cNvSpPr txBox="1">
            <a:spLocks noGrp="1"/>
          </p:cNvSpPr>
          <p:nvPr>
            <p:ph type="sldNum" idx="2"/>
          </p:nvPr>
        </p:nvSpPr>
        <p:spPr>
          <a:xfrm>
            <a:off x="8" y="46520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79" name="Google Shape;79;p18"/>
          <p:cNvPicPr preferRelativeResize="0"/>
          <p:nvPr/>
        </p:nvPicPr>
        <p:blipFill>
          <a:blip r:embed="rId2">
            <a:alphaModFix/>
          </a:blip>
          <a:stretch>
            <a:fillRect/>
          </a:stretch>
        </p:blipFill>
        <p:spPr>
          <a:xfrm>
            <a:off x="8410863" y="4339713"/>
            <a:ext cx="678263" cy="67826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0"/>
        <p:cNvGrpSpPr/>
        <p:nvPr/>
      </p:nvGrpSpPr>
      <p:grpSpPr>
        <a:xfrm>
          <a:off x="0" y="0"/>
          <a:ext cx="0" cy="0"/>
          <a:chOff x="0" y="0"/>
          <a:chExt cx="0" cy="0"/>
        </a:xfrm>
      </p:grpSpPr>
      <p:sp>
        <p:nvSpPr>
          <p:cNvPr id="81" name="Google Shape;81;p19"/>
          <p:cNvSpPr txBox="1">
            <a:spLocks noGrp="1"/>
          </p:cNvSpPr>
          <p:nvPr>
            <p:ph type="title"/>
          </p:nvPr>
        </p:nvSpPr>
        <p:spPr>
          <a:xfrm>
            <a:off x="311700" y="479400"/>
            <a:ext cx="57762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2" name="Google Shape;82;p19"/>
          <p:cNvSpPr txBox="1">
            <a:spLocks noGrp="1"/>
          </p:cNvSpPr>
          <p:nvPr>
            <p:ph type="body" idx="1"/>
          </p:nvPr>
        </p:nvSpPr>
        <p:spPr>
          <a:xfrm>
            <a:off x="311700" y="1389600"/>
            <a:ext cx="5952600" cy="3179400"/>
          </a:xfrm>
          <a:prstGeom prst="rect">
            <a:avLst/>
          </a:prstGeom>
        </p:spPr>
        <p:txBody>
          <a:bodyPr spcFirstLastPara="1" wrap="square" lIns="91425" tIns="91425" rIns="91425" bIns="91425" anchor="t" anchorCtr="0">
            <a:noAutofit/>
          </a:bodyPr>
          <a:lstStyle>
            <a:lvl1pPr marL="457200" lvl="0" indent="-304800" rtl="0">
              <a:lnSpc>
                <a:spcPct val="200000"/>
              </a:lnSpc>
              <a:spcBef>
                <a:spcPts val="0"/>
              </a:spcBef>
              <a:spcAft>
                <a:spcPts val="0"/>
              </a:spcAft>
              <a:buClr>
                <a:schemeClr val="accent2"/>
              </a:buClr>
              <a:buSzPts val="1200"/>
              <a:buChar char="●"/>
              <a:defRPr sz="1200">
                <a:solidFill>
                  <a:schemeClr val="accent2"/>
                </a:solidFill>
              </a:defRPr>
            </a:lvl1pPr>
            <a:lvl2pPr marL="914400" lvl="1" indent="-304800" rtl="0">
              <a:lnSpc>
                <a:spcPct val="200000"/>
              </a:lnSpc>
              <a:spcBef>
                <a:spcPts val="0"/>
              </a:spcBef>
              <a:spcAft>
                <a:spcPts val="0"/>
              </a:spcAft>
              <a:buClr>
                <a:schemeClr val="accent2"/>
              </a:buClr>
              <a:buSzPts val="1200"/>
              <a:buChar char="○"/>
              <a:defRPr sz="1200">
                <a:solidFill>
                  <a:schemeClr val="accent2"/>
                </a:solidFill>
              </a:defRPr>
            </a:lvl2pPr>
            <a:lvl3pPr marL="1371600" lvl="2" indent="-304800" rtl="0">
              <a:lnSpc>
                <a:spcPct val="200000"/>
              </a:lnSpc>
              <a:spcBef>
                <a:spcPts val="0"/>
              </a:spcBef>
              <a:spcAft>
                <a:spcPts val="0"/>
              </a:spcAft>
              <a:buClr>
                <a:schemeClr val="accent2"/>
              </a:buClr>
              <a:buSzPts val="1200"/>
              <a:buChar char="■"/>
              <a:defRPr sz="1200">
                <a:solidFill>
                  <a:schemeClr val="accent2"/>
                </a:solidFill>
              </a:defRPr>
            </a:lvl3pPr>
            <a:lvl4pPr marL="1828800" lvl="3" indent="-304800" rtl="0">
              <a:lnSpc>
                <a:spcPct val="200000"/>
              </a:lnSpc>
              <a:spcBef>
                <a:spcPts val="0"/>
              </a:spcBef>
              <a:spcAft>
                <a:spcPts val="0"/>
              </a:spcAft>
              <a:buClr>
                <a:schemeClr val="accent2"/>
              </a:buClr>
              <a:buSzPts val="1200"/>
              <a:buChar char="●"/>
              <a:defRPr sz="1200">
                <a:solidFill>
                  <a:schemeClr val="accent2"/>
                </a:solidFill>
              </a:defRPr>
            </a:lvl4pPr>
            <a:lvl5pPr marL="2286000" lvl="4" indent="-304800" rtl="0">
              <a:lnSpc>
                <a:spcPct val="200000"/>
              </a:lnSpc>
              <a:spcBef>
                <a:spcPts val="0"/>
              </a:spcBef>
              <a:spcAft>
                <a:spcPts val="0"/>
              </a:spcAft>
              <a:buClr>
                <a:schemeClr val="accent2"/>
              </a:buClr>
              <a:buSzPts val="1200"/>
              <a:buChar char="○"/>
              <a:defRPr sz="1200">
                <a:solidFill>
                  <a:schemeClr val="accent2"/>
                </a:solidFill>
              </a:defRPr>
            </a:lvl5pPr>
            <a:lvl6pPr marL="2743200" lvl="5" indent="-304800" rtl="0">
              <a:lnSpc>
                <a:spcPct val="200000"/>
              </a:lnSpc>
              <a:spcBef>
                <a:spcPts val="0"/>
              </a:spcBef>
              <a:spcAft>
                <a:spcPts val="0"/>
              </a:spcAft>
              <a:buClr>
                <a:schemeClr val="accent2"/>
              </a:buClr>
              <a:buSzPts val="1200"/>
              <a:buChar char="■"/>
              <a:defRPr sz="1200">
                <a:solidFill>
                  <a:schemeClr val="accent2"/>
                </a:solidFill>
              </a:defRPr>
            </a:lvl6pPr>
            <a:lvl7pPr marL="3200400" lvl="6" indent="-304800" rtl="0">
              <a:lnSpc>
                <a:spcPct val="200000"/>
              </a:lnSpc>
              <a:spcBef>
                <a:spcPts val="0"/>
              </a:spcBef>
              <a:spcAft>
                <a:spcPts val="0"/>
              </a:spcAft>
              <a:buClr>
                <a:schemeClr val="accent2"/>
              </a:buClr>
              <a:buSzPts val="1200"/>
              <a:buChar char="●"/>
              <a:defRPr sz="1200">
                <a:solidFill>
                  <a:schemeClr val="accent2"/>
                </a:solidFill>
              </a:defRPr>
            </a:lvl7pPr>
            <a:lvl8pPr marL="3657600" lvl="7" indent="-304800" rtl="0">
              <a:lnSpc>
                <a:spcPct val="200000"/>
              </a:lnSpc>
              <a:spcBef>
                <a:spcPts val="0"/>
              </a:spcBef>
              <a:spcAft>
                <a:spcPts val="0"/>
              </a:spcAft>
              <a:buClr>
                <a:schemeClr val="accent2"/>
              </a:buClr>
              <a:buSzPts val="1200"/>
              <a:buChar char="○"/>
              <a:defRPr sz="1200">
                <a:solidFill>
                  <a:schemeClr val="accent2"/>
                </a:solidFill>
              </a:defRPr>
            </a:lvl8pPr>
            <a:lvl9pPr marL="4114800" lvl="8" indent="-304800" rtl="0">
              <a:lnSpc>
                <a:spcPct val="200000"/>
              </a:lnSpc>
              <a:spcBef>
                <a:spcPts val="0"/>
              </a:spcBef>
              <a:spcAft>
                <a:spcPts val="0"/>
              </a:spcAft>
              <a:buClr>
                <a:schemeClr val="accent2"/>
              </a:buClr>
              <a:buSzPts val="1200"/>
              <a:buChar char="■"/>
              <a:defRPr sz="1200">
                <a:solidFill>
                  <a:schemeClr val="accent2"/>
                </a:solidFill>
              </a:defRPr>
            </a:lvl9pPr>
          </a:lstStyle>
          <a:p>
            <a:endParaRPr/>
          </a:p>
        </p:txBody>
      </p:sp>
      <p:sp>
        <p:nvSpPr>
          <p:cNvPr id="83" name="Google Shape;83;p19"/>
          <p:cNvSpPr txBox="1">
            <a:spLocks noGrp="1"/>
          </p:cNvSpPr>
          <p:nvPr>
            <p:ph type="sldNum" idx="12"/>
          </p:nvPr>
        </p:nvSpPr>
        <p:spPr>
          <a:xfrm>
            <a:off x="8" y="46520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84" name="Google Shape;84;p19"/>
          <p:cNvPicPr preferRelativeResize="0"/>
          <p:nvPr/>
        </p:nvPicPr>
        <p:blipFill>
          <a:blip r:embed="rId2">
            <a:alphaModFix/>
          </a:blip>
          <a:stretch>
            <a:fillRect/>
          </a:stretch>
        </p:blipFill>
        <p:spPr>
          <a:xfrm>
            <a:off x="8410863" y="4339713"/>
            <a:ext cx="678263" cy="67826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rgbClr val="00917F"/>
        </a:solidFill>
        <a:effectLst/>
      </p:bgPr>
    </p:bg>
    <p:spTree>
      <p:nvGrpSpPr>
        <p:cNvPr id="1" name="Shape 85"/>
        <p:cNvGrpSpPr/>
        <p:nvPr/>
      </p:nvGrpSpPr>
      <p:grpSpPr>
        <a:xfrm>
          <a:off x="0" y="0"/>
          <a:ext cx="0" cy="0"/>
          <a:chOff x="0" y="0"/>
          <a:chExt cx="0" cy="0"/>
        </a:xfrm>
      </p:grpSpPr>
      <p:sp>
        <p:nvSpPr>
          <p:cNvPr id="86" name="Google Shape;86;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7" name="Google Shape;87;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
        <p:cNvGrpSpPr/>
        <p:nvPr/>
      </p:nvGrpSpPr>
      <p:grpSpPr>
        <a:xfrm>
          <a:off x="0" y="0"/>
          <a:ext cx="0" cy="0"/>
          <a:chOff x="0" y="0"/>
          <a:chExt cx="0" cy="0"/>
        </a:xfrm>
      </p:grpSpPr>
      <p:sp>
        <p:nvSpPr>
          <p:cNvPr id="89" name="Google Shape;89;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 name="Google Shape;90;p21"/>
          <p:cNvCxnSpPr/>
          <p:nvPr/>
        </p:nvCxnSpPr>
        <p:spPr>
          <a:xfrm>
            <a:off x="5029675" y="4495500"/>
            <a:ext cx="468300" cy="0"/>
          </a:xfrm>
          <a:prstGeom prst="straightConnector1">
            <a:avLst/>
          </a:prstGeom>
          <a:noFill/>
          <a:ln w="19050" cap="flat" cmpd="sng">
            <a:solidFill>
              <a:srgbClr val="00917F"/>
            </a:solidFill>
            <a:prstDash val="solid"/>
            <a:round/>
            <a:headEnd type="none" w="sm" len="sm"/>
            <a:tailEnd type="none" w="sm" len="sm"/>
          </a:ln>
        </p:spPr>
      </p:cxnSp>
      <p:sp>
        <p:nvSpPr>
          <p:cNvPr id="91" name="Google Shape;91;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92" name="Google Shape;92;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93" name="Google Shape;93;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94" name="Google Shape;94;p21"/>
          <p:cNvSpPr txBox="1">
            <a:spLocks noGrp="1"/>
          </p:cNvSpPr>
          <p:nvPr>
            <p:ph type="sldNum" idx="12"/>
          </p:nvPr>
        </p:nvSpPr>
        <p:spPr>
          <a:xfrm>
            <a:off x="8" y="46520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5"/>
        <p:cNvGrpSpPr/>
        <p:nvPr/>
      </p:nvGrpSpPr>
      <p:grpSpPr>
        <a:xfrm>
          <a:off x="0" y="0"/>
          <a:ext cx="0" cy="0"/>
          <a:chOff x="0" y="0"/>
          <a:chExt cx="0" cy="0"/>
        </a:xfrm>
      </p:grpSpPr>
      <p:sp>
        <p:nvSpPr>
          <p:cNvPr id="96" name="Google Shape;96;p22"/>
          <p:cNvSpPr txBox="1">
            <a:spLocks noGrp="1"/>
          </p:cNvSpPr>
          <p:nvPr>
            <p:ph type="body" idx="1"/>
          </p:nvPr>
        </p:nvSpPr>
        <p:spPr>
          <a:xfrm>
            <a:off x="311700" y="400822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2100"/>
              <a:buNone/>
              <a:defRPr sz="2100"/>
            </a:lvl1pPr>
          </a:lstStyle>
          <a:p>
            <a:endParaRPr/>
          </a:p>
        </p:txBody>
      </p:sp>
      <p:sp>
        <p:nvSpPr>
          <p:cNvPr id="97" name="Google Shape;97;p22"/>
          <p:cNvSpPr txBox="1">
            <a:spLocks noGrp="1"/>
          </p:cNvSpPr>
          <p:nvPr>
            <p:ph type="sldNum" idx="12"/>
          </p:nvPr>
        </p:nvSpPr>
        <p:spPr>
          <a:xfrm>
            <a:off x="8" y="46520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98" name="Google Shape;98;p22"/>
          <p:cNvPicPr preferRelativeResize="0"/>
          <p:nvPr/>
        </p:nvPicPr>
        <p:blipFill>
          <a:blip r:embed="rId2">
            <a:alphaModFix/>
          </a:blip>
          <a:stretch>
            <a:fillRect/>
          </a:stretch>
        </p:blipFill>
        <p:spPr>
          <a:xfrm>
            <a:off x="8410863" y="4339713"/>
            <a:ext cx="678263" cy="67826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9"/>
        <p:cNvGrpSpPr/>
        <p:nvPr/>
      </p:nvGrpSpPr>
      <p:grpSpPr>
        <a:xfrm>
          <a:off x="0" y="0"/>
          <a:ext cx="0" cy="0"/>
          <a:chOff x="0" y="0"/>
          <a:chExt cx="0" cy="0"/>
        </a:xfrm>
      </p:grpSpPr>
      <p:sp>
        <p:nvSpPr>
          <p:cNvPr id="100" name="Google Shape;100;p23"/>
          <p:cNvSpPr/>
          <p:nvPr/>
        </p:nvSpPr>
        <p:spPr>
          <a:xfrm>
            <a:off x="0" y="5045700"/>
            <a:ext cx="9144000" cy="97800"/>
          </a:xfrm>
          <a:prstGeom prst="rect">
            <a:avLst/>
          </a:prstGeom>
          <a:solidFill>
            <a:srgbClr val="0091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102" name="Google Shape;102;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103" name="Google Shape;103;p23"/>
          <p:cNvSpPr txBox="1">
            <a:spLocks noGrp="1"/>
          </p:cNvSpPr>
          <p:nvPr>
            <p:ph type="sldNum" idx="12"/>
          </p:nvPr>
        </p:nvSpPr>
        <p:spPr>
          <a:xfrm>
            <a:off x="8" y="46520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24"/>
          <p:cNvSpPr txBox="1">
            <a:spLocks noGrp="1"/>
          </p:cNvSpPr>
          <p:nvPr>
            <p:ph type="sldNum" idx="12"/>
          </p:nvPr>
        </p:nvSpPr>
        <p:spPr>
          <a:xfrm>
            <a:off x="8" y="4652092"/>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6" name="Google Shape;106;p24"/>
          <p:cNvPicPr preferRelativeResize="0"/>
          <p:nvPr/>
        </p:nvPicPr>
        <p:blipFill>
          <a:blip r:embed="rId2">
            <a:alphaModFix/>
          </a:blip>
          <a:stretch>
            <a:fillRect/>
          </a:stretch>
        </p:blipFill>
        <p:spPr>
          <a:xfrm>
            <a:off x="8410863" y="4339713"/>
            <a:ext cx="678263" cy="678263"/>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2pPr>
            <a:lvl3pPr lvl="2"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3pPr>
            <a:lvl4pPr lvl="3"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4pPr>
            <a:lvl5pPr lvl="4"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5pPr>
            <a:lvl6pPr lvl="5"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6pPr>
            <a:lvl7pPr lvl="6"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7pPr>
            <a:lvl8pPr lvl="7"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8pPr>
            <a:lvl9pPr lvl="8" rtl="0">
              <a:spcBef>
                <a:spcPts val="0"/>
              </a:spcBef>
              <a:spcAft>
                <a:spcPts val="0"/>
              </a:spcAft>
              <a:buClr>
                <a:schemeClr val="dk1"/>
              </a:buClr>
              <a:buSzPts val="2800"/>
              <a:buFont typeface="Helvetica Neue"/>
              <a:buNone/>
              <a:defRPr sz="2800">
                <a:solidFill>
                  <a:schemeClr val="dk1"/>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Helvetica Neue"/>
              <a:buChar char="●"/>
              <a:defRPr sz="1800">
                <a:solidFill>
                  <a:schemeClr val="accent3"/>
                </a:solidFill>
                <a:latin typeface="Helvetica Neue"/>
                <a:ea typeface="Helvetica Neue"/>
                <a:cs typeface="Helvetica Neue"/>
                <a:sym typeface="Helvetica Neue"/>
              </a:defRPr>
            </a:lvl1pPr>
            <a:lvl2pPr marL="914400" lvl="1" indent="-317500" rtl="0">
              <a:lnSpc>
                <a:spcPct val="115000"/>
              </a:lnSpc>
              <a:spcBef>
                <a:spcPts val="1600"/>
              </a:spcBef>
              <a:spcAft>
                <a:spcPts val="0"/>
              </a:spcAft>
              <a:buClr>
                <a:schemeClr val="accent3"/>
              </a:buClr>
              <a:buSzPts val="1400"/>
              <a:buFont typeface="Helvetica Neue"/>
              <a:buChar char="○"/>
              <a:defRPr>
                <a:solidFill>
                  <a:schemeClr val="accent3"/>
                </a:solidFill>
                <a:latin typeface="Helvetica Neue"/>
                <a:ea typeface="Helvetica Neue"/>
                <a:cs typeface="Helvetica Neue"/>
                <a:sym typeface="Helvetica Neue"/>
              </a:defRPr>
            </a:lvl2pPr>
            <a:lvl3pPr marL="1371600" lvl="2" indent="-317500" rtl="0">
              <a:lnSpc>
                <a:spcPct val="115000"/>
              </a:lnSpc>
              <a:spcBef>
                <a:spcPts val="1600"/>
              </a:spcBef>
              <a:spcAft>
                <a:spcPts val="0"/>
              </a:spcAft>
              <a:buClr>
                <a:schemeClr val="accent3"/>
              </a:buClr>
              <a:buSzPts val="1400"/>
              <a:buFont typeface="Helvetica Neue"/>
              <a:buChar char="■"/>
              <a:defRPr>
                <a:solidFill>
                  <a:schemeClr val="accent3"/>
                </a:solidFill>
                <a:latin typeface="Helvetica Neue"/>
                <a:ea typeface="Helvetica Neue"/>
                <a:cs typeface="Helvetica Neue"/>
                <a:sym typeface="Helvetica Neue"/>
              </a:defRPr>
            </a:lvl3pPr>
            <a:lvl4pPr marL="1828800" lvl="3" indent="-317500" rtl="0">
              <a:lnSpc>
                <a:spcPct val="115000"/>
              </a:lnSpc>
              <a:spcBef>
                <a:spcPts val="1600"/>
              </a:spcBef>
              <a:spcAft>
                <a:spcPts val="0"/>
              </a:spcAft>
              <a:buClr>
                <a:schemeClr val="accent3"/>
              </a:buClr>
              <a:buSzPts val="1400"/>
              <a:buFont typeface="Helvetica Neue"/>
              <a:buChar char="●"/>
              <a:defRPr>
                <a:solidFill>
                  <a:schemeClr val="accent3"/>
                </a:solidFill>
                <a:latin typeface="Helvetica Neue"/>
                <a:ea typeface="Helvetica Neue"/>
                <a:cs typeface="Helvetica Neue"/>
                <a:sym typeface="Helvetica Neue"/>
              </a:defRPr>
            </a:lvl4pPr>
            <a:lvl5pPr marL="2286000" lvl="4" indent="-317500" rtl="0">
              <a:lnSpc>
                <a:spcPct val="115000"/>
              </a:lnSpc>
              <a:spcBef>
                <a:spcPts val="1600"/>
              </a:spcBef>
              <a:spcAft>
                <a:spcPts val="0"/>
              </a:spcAft>
              <a:buClr>
                <a:schemeClr val="accent3"/>
              </a:buClr>
              <a:buSzPts val="1400"/>
              <a:buFont typeface="Helvetica Neue"/>
              <a:buChar char="○"/>
              <a:defRPr>
                <a:solidFill>
                  <a:schemeClr val="accent3"/>
                </a:solidFill>
                <a:latin typeface="Helvetica Neue"/>
                <a:ea typeface="Helvetica Neue"/>
                <a:cs typeface="Helvetica Neue"/>
                <a:sym typeface="Helvetica Neue"/>
              </a:defRPr>
            </a:lvl5pPr>
            <a:lvl6pPr marL="2743200" lvl="5" indent="-317500" rtl="0">
              <a:lnSpc>
                <a:spcPct val="115000"/>
              </a:lnSpc>
              <a:spcBef>
                <a:spcPts val="1600"/>
              </a:spcBef>
              <a:spcAft>
                <a:spcPts val="0"/>
              </a:spcAft>
              <a:buClr>
                <a:schemeClr val="accent3"/>
              </a:buClr>
              <a:buSzPts val="1400"/>
              <a:buFont typeface="Helvetica Neue"/>
              <a:buChar char="■"/>
              <a:defRPr>
                <a:solidFill>
                  <a:schemeClr val="accent3"/>
                </a:solidFill>
                <a:latin typeface="Helvetica Neue"/>
                <a:ea typeface="Helvetica Neue"/>
                <a:cs typeface="Helvetica Neue"/>
                <a:sym typeface="Helvetica Neue"/>
              </a:defRPr>
            </a:lvl6pPr>
            <a:lvl7pPr marL="3200400" lvl="6" indent="-317500" rtl="0">
              <a:lnSpc>
                <a:spcPct val="115000"/>
              </a:lnSpc>
              <a:spcBef>
                <a:spcPts val="1600"/>
              </a:spcBef>
              <a:spcAft>
                <a:spcPts val="0"/>
              </a:spcAft>
              <a:buClr>
                <a:schemeClr val="accent3"/>
              </a:buClr>
              <a:buSzPts val="1400"/>
              <a:buFont typeface="Helvetica Neue"/>
              <a:buChar char="●"/>
              <a:defRPr>
                <a:solidFill>
                  <a:schemeClr val="accent3"/>
                </a:solidFill>
                <a:latin typeface="Helvetica Neue"/>
                <a:ea typeface="Helvetica Neue"/>
                <a:cs typeface="Helvetica Neue"/>
                <a:sym typeface="Helvetica Neue"/>
              </a:defRPr>
            </a:lvl7pPr>
            <a:lvl8pPr marL="3657600" lvl="7" indent="-317500" rtl="0">
              <a:lnSpc>
                <a:spcPct val="115000"/>
              </a:lnSpc>
              <a:spcBef>
                <a:spcPts val="1600"/>
              </a:spcBef>
              <a:spcAft>
                <a:spcPts val="0"/>
              </a:spcAft>
              <a:buClr>
                <a:schemeClr val="accent3"/>
              </a:buClr>
              <a:buSzPts val="1400"/>
              <a:buFont typeface="Helvetica Neue"/>
              <a:buChar char="○"/>
              <a:defRPr>
                <a:solidFill>
                  <a:schemeClr val="accent3"/>
                </a:solidFill>
                <a:latin typeface="Helvetica Neue"/>
                <a:ea typeface="Helvetica Neue"/>
                <a:cs typeface="Helvetica Neue"/>
                <a:sym typeface="Helvetica Neue"/>
              </a:defRPr>
            </a:lvl8pPr>
            <a:lvl9pPr marL="4114800" lvl="8" indent="-317500" rtl="0">
              <a:lnSpc>
                <a:spcPct val="115000"/>
              </a:lnSpc>
              <a:spcBef>
                <a:spcPts val="1600"/>
              </a:spcBef>
              <a:spcAft>
                <a:spcPts val="1600"/>
              </a:spcAft>
              <a:buClr>
                <a:schemeClr val="accent3"/>
              </a:buClr>
              <a:buSzPts val="1400"/>
              <a:buFont typeface="Helvetica Neue"/>
              <a:buChar char="■"/>
              <a:defRPr>
                <a:solidFill>
                  <a:schemeClr val="accent3"/>
                </a:solidFill>
                <a:latin typeface="Helvetica Neue"/>
                <a:ea typeface="Helvetica Neue"/>
                <a:cs typeface="Helvetica Neue"/>
                <a:sym typeface="Helvetica Neue"/>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0.xml"/><Relationship Id="rId5" Type="http://schemas.openxmlformats.org/officeDocument/2006/relationships/image" Target="../media/image3.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1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40.jpg"/><Relationship Id="rId5" Type="http://schemas.openxmlformats.org/officeDocument/2006/relationships/image" Target="../media/image39.jpg"/><Relationship Id="rId4" Type="http://schemas.openxmlformats.org/officeDocument/2006/relationships/image" Target="../media/image38.jp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5"/>
          <p:cNvPicPr preferRelativeResize="0"/>
          <p:nvPr/>
        </p:nvPicPr>
        <p:blipFill>
          <a:blip r:embed="rId3">
            <a:alphaModFix/>
          </a:blip>
          <a:stretch>
            <a:fillRect/>
          </a:stretch>
        </p:blipFill>
        <p:spPr>
          <a:xfrm>
            <a:off x="6860675" y="0"/>
            <a:ext cx="2283325" cy="5143501"/>
          </a:xfrm>
          <a:prstGeom prst="rect">
            <a:avLst/>
          </a:prstGeom>
          <a:noFill/>
          <a:ln>
            <a:noFill/>
          </a:ln>
        </p:spPr>
      </p:pic>
      <p:pic>
        <p:nvPicPr>
          <p:cNvPr id="112" name="Google Shape;112;p25"/>
          <p:cNvPicPr preferRelativeResize="0"/>
          <p:nvPr/>
        </p:nvPicPr>
        <p:blipFill>
          <a:blip r:embed="rId4">
            <a:alphaModFix/>
          </a:blip>
          <a:stretch>
            <a:fillRect/>
          </a:stretch>
        </p:blipFill>
        <p:spPr>
          <a:xfrm>
            <a:off x="7196212" y="1270825"/>
            <a:ext cx="1612375" cy="1612375"/>
          </a:xfrm>
          <a:prstGeom prst="rect">
            <a:avLst/>
          </a:prstGeom>
          <a:noFill/>
          <a:ln>
            <a:noFill/>
          </a:ln>
        </p:spPr>
      </p:pic>
      <p:sp>
        <p:nvSpPr>
          <p:cNvPr id="113" name="Google Shape;113;p25"/>
          <p:cNvSpPr txBox="1"/>
          <p:nvPr/>
        </p:nvSpPr>
        <p:spPr>
          <a:xfrm>
            <a:off x="424375" y="3525150"/>
            <a:ext cx="4200300" cy="1423436"/>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chemeClr val="dk1"/>
              </a:buClr>
              <a:buSzPts val="1400"/>
              <a:buFont typeface="Helvetica Neue"/>
              <a:buChar char="-"/>
            </a:pPr>
            <a:r>
              <a:rPr lang="en" dirty="0">
                <a:solidFill>
                  <a:schemeClr val="dk1"/>
                </a:solidFill>
                <a:latin typeface="Helvetica Neue"/>
                <a:ea typeface="Helvetica Neue"/>
                <a:cs typeface="Helvetica Neue"/>
                <a:sym typeface="Helvetica Neue"/>
              </a:rPr>
              <a:t>Berk Erhan Yüksel  	</a:t>
            </a:r>
          </a:p>
          <a:p>
            <a:pPr marL="457200" lvl="0" indent="-317500" algn="l" rtl="0">
              <a:lnSpc>
                <a:spcPct val="115000"/>
              </a:lnSpc>
              <a:spcBef>
                <a:spcPts val="0"/>
              </a:spcBef>
              <a:spcAft>
                <a:spcPts val="0"/>
              </a:spcAft>
              <a:buClr>
                <a:schemeClr val="dk1"/>
              </a:buClr>
              <a:buSzPts val="1400"/>
              <a:buFont typeface="Helvetica Neue"/>
              <a:buChar char="-"/>
            </a:pPr>
            <a:r>
              <a:rPr lang="en" dirty="0">
                <a:solidFill>
                  <a:schemeClr val="dk1"/>
                </a:solidFill>
                <a:latin typeface="Helvetica Neue"/>
                <a:ea typeface="Helvetica Neue"/>
                <a:cs typeface="Helvetica Neue"/>
                <a:sym typeface="Helvetica Neue"/>
              </a:rPr>
              <a:t>Necdet Can Sönmez  	</a:t>
            </a:r>
            <a:endParaRPr dirty="0">
              <a:solidFill>
                <a:schemeClr val="dk1"/>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1"/>
              </a:buClr>
              <a:buSzPts val="1400"/>
              <a:buFont typeface="Helvetica Neue"/>
              <a:buChar char="-"/>
            </a:pPr>
            <a:r>
              <a:rPr lang="en" dirty="0">
                <a:solidFill>
                  <a:schemeClr val="dk1"/>
                </a:solidFill>
                <a:latin typeface="Helvetica Neue"/>
                <a:ea typeface="Helvetica Neue"/>
                <a:cs typeface="Helvetica Neue"/>
                <a:sym typeface="Helvetica Neue"/>
              </a:rPr>
              <a:t>Mustafa Barış Emektar  	</a:t>
            </a:r>
            <a:endParaRPr dirty="0">
              <a:solidFill>
                <a:schemeClr val="dk1"/>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1"/>
              </a:buClr>
              <a:buSzPts val="1400"/>
              <a:buFont typeface="Helvetica Neue"/>
              <a:buChar char="-"/>
            </a:pPr>
            <a:r>
              <a:rPr lang="en" dirty="0">
                <a:solidFill>
                  <a:schemeClr val="dk1"/>
                </a:solidFill>
                <a:latin typeface="Helvetica Neue"/>
                <a:ea typeface="Helvetica Neue"/>
                <a:cs typeface="Helvetica Neue"/>
                <a:sym typeface="Helvetica Neue"/>
              </a:rPr>
              <a:t>Alper Saraç 		</a:t>
            </a:r>
            <a:endParaRPr dirty="0">
              <a:solidFill>
                <a:schemeClr val="dk1"/>
              </a:solidFill>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dk1"/>
              </a:buClr>
              <a:buSzPts val="1400"/>
              <a:buFont typeface="Helvetica Neue"/>
              <a:buChar char="-"/>
            </a:pPr>
            <a:r>
              <a:rPr lang="en" dirty="0">
                <a:solidFill>
                  <a:schemeClr val="dk1"/>
                </a:solidFill>
                <a:latin typeface="Helvetica Neue"/>
                <a:ea typeface="Helvetica Neue"/>
                <a:cs typeface="Helvetica Neue"/>
                <a:sym typeface="Helvetica Neue"/>
              </a:rPr>
              <a:t>Furkan İtkü  	</a:t>
            </a:r>
            <a:endParaRPr dirty="0">
              <a:solidFill>
                <a:schemeClr val="dk1"/>
              </a:solidFill>
              <a:latin typeface="Helvetica Neue"/>
              <a:ea typeface="Helvetica Neue"/>
              <a:cs typeface="Helvetica Neue"/>
              <a:sym typeface="Helvetica Neue"/>
            </a:endParaRPr>
          </a:p>
        </p:txBody>
      </p:sp>
      <p:sp>
        <p:nvSpPr>
          <p:cNvPr id="114" name="Google Shape;114;p25"/>
          <p:cNvSpPr txBox="1"/>
          <p:nvPr/>
        </p:nvSpPr>
        <p:spPr>
          <a:xfrm>
            <a:off x="319550" y="3146175"/>
            <a:ext cx="4643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latin typeface="Helvetica Neue"/>
                <a:ea typeface="Helvetica Neue"/>
                <a:cs typeface="Helvetica Neue"/>
                <a:sym typeface="Helvetica Neue"/>
              </a:rPr>
              <a:t>Shareholders:</a:t>
            </a:r>
            <a:endParaRPr sz="1500" b="1">
              <a:latin typeface="Helvetica Neue"/>
              <a:ea typeface="Helvetica Neue"/>
              <a:cs typeface="Helvetica Neue"/>
              <a:sym typeface="Helvetica Neue"/>
            </a:endParaRPr>
          </a:p>
        </p:txBody>
      </p:sp>
      <p:sp>
        <p:nvSpPr>
          <p:cNvPr id="115" name="Google Shape;115;p25"/>
          <p:cNvSpPr txBox="1"/>
          <p:nvPr/>
        </p:nvSpPr>
        <p:spPr>
          <a:xfrm>
            <a:off x="1410850" y="1796075"/>
            <a:ext cx="4200300" cy="1000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5300" b="1">
                <a:solidFill>
                  <a:schemeClr val="dk1"/>
                </a:solidFill>
                <a:latin typeface="Helvetica Neue"/>
                <a:ea typeface="Helvetica Neue"/>
                <a:cs typeface="Helvetica Neue"/>
                <a:sym typeface="Helvetica Neue"/>
              </a:rPr>
              <a:t>“Cısss!”</a:t>
            </a:r>
            <a:endParaRPr sz="5300" b="1">
              <a:solidFill>
                <a:schemeClr val="dk1"/>
              </a:solidFill>
              <a:latin typeface="Helvetica Neue"/>
              <a:ea typeface="Helvetica Neue"/>
              <a:cs typeface="Helvetica Neue"/>
              <a:sym typeface="Helvetica Neue"/>
            </a:endParaRPr>
          </a:p>
        </p:txBody>
      </p:sp>
      <p:sp>
        <p:nvSpPr>
          <p:cNvPr id="116" name="Google Shape;116;p25"/>
          <p:cNvSpPr txBox="1"/>
          <p:nvPr/>
        </p:nvSpPr>
        <p:spPr>
          <a:xfrm>
            <a:off x="1189150" y="828025"/>
            <a:ext cx="46437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Helvetica Neue"/>
                <a:ea typeface="Helvetica Neue"/>
                <a:cs typeface="Helvetica Neue"/>
                <a:sym typeface="Helvetica Neue"/>
              </a:rPr>
              <a:t>Electrical &amp; Electronics Engineering Department</a:t>
            </a:r>
            <a:endParaRPr>
              <a:latin typeface="Helvetica Neue"/>
              <a:ea typeface="Helvetica Neue"/>
              <a:cs typeface="Helvetica Neue"/>
              <a:sym typeface="Helvetica Neue"/>
            </a:endParaRPr>
          </a:p>
          <a:p>
            <a:pPr marL="0" lvl="0" indent="0" algn="ctr" rtl="0">
              <a:spcBef>
                <a:spcPts val="0"/>
              </a:spcBef>
              <a:spcAft>
                <a:spcPts val="0"/>
              </a:spcAft>
              <a:buNone/>
            </a:pPr>
            <a:r>
              <a:rPr lang="en">
                <a:latin typeface="Helvetica Neue"/>
                <a:ea typeface="Helvetica Neue"/>
                <a:cs typeface="Helvetica Neue"/>
                <a:sym typeface="Helvetica Neue"/>
              </a:rPr>
              <a:t>EE493 - Engineering Design I</a:t>
            </a:r>
            <a:endParaRPr>
              <a:latin typeface="Helvetica Neue"/>
              <a:ea typeface="Helvetica Neue"/>
              <a:cs typeface="Helvetica Neue"/>
              <a:sym typeface="Helvetica Neue"/>
            </a:endParaRPr>
          </a:p>
          <a:p>
            <a:pPr marL="0" lvl="0" indent="0" algn="ctr" rtl="0">
              <a:spcBef>
                <a:spcPts val="0"/>
              </a:spcBef>
              <a:spcAft>
                <a:spcPts val="0"/>
              </a:spcAft>
              <a:buNone/>
            </a:pPr>
            <a:endParaRPr>
              <a:latin typeface="Helvetica Neue"/>
              <a:ea typeface="Helvetica Neue"/>
              <a:cs typeface="Helvetica Neue"/>
              <a:sym typeface="Helvetica Neue"/>
            </a:endParaRPr>
          </a:p>
        </p:txBody>
      </p:sp>
      <p:pic>
        <p:nvPicPr>
          <p:cNvPr id="117" name="Google Shape;117;p25"/>
          <p:cNvPicPr preferRelativeResize="0"/>
          <p:nvPr/>
        </p:nvPicPr>
        <p:blipFill rotWithShape="1">
          <a:blip r:embed="rId5">
            <a:alphaModFix/>
          </a:blip>
          <a:srcRect t="22752" b="21821"/>
          <a:stretch/>
        </p:blipFill>
        <p:spPr>
          <a:xfrm>
            <a:off x="1386500" y="81425"/>
            <a:ext cx="4249001" cy="747450"/>
          </a:xfrm>
          <a:prstGeom prst="rect">
            <a:avLst/>
          </a:prstGeom>
          <a:noFill/>
          <a:ln>
            <a:noFill/>
          </a:ln>
        </p:spPr>
      </p:pic>
      <p:sp>
        <p:nvSpPr>
          <p:cNvPr id="118" name="Google Shape;118;p25"/>
          <p:cNvSpPr txBox="1">
            <a:spLocks noGrp="1"/>
          </p:cNvSpPr>
          <p:nvPr>
            <p:ph type="body" idx="1"/>
          </p:nvPr>
        </p:nvSpPr>
        <p:spPr>
          <a:xfrm>
            <a:off x="6909200" y="2840875"/>
            <a:ext cx="2186400" cy="90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rgbClr val="00917F"/>
                </a:solidFill>
              </a:rPr>
              <a:t>Lambda</a:t>
            </a:r>
            <a:endParaRPr sz="3600" b="1">
              <a:solidFill>
                <a:srgbClr val="00917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4"/>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Design Process &amp; Solution Approach</a:t>
            </a:r>
            <a:endParaRPr/>
          </a:p>
        </p:txBody>
      </p:sp>
      <p:sp>
        <p:nvSpPr>
          <p:cNvPr id="203" name="Google Shape;203;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Clr>
                <a:schemeClr val="accent2"/>
              </a:buClr>
              <a:buSzPts val="1600"/>
              <a:buChar char="●"/>
            </a:pPr>
            <a:r>
              <a:rPr lang="en" sz="1600">
                <a:solidFill>
                  <a:schemeClr val="accent2"/>
                </a:solidFill>
              </a:rPr>
              <a:t>Overall System (Block Diagram)</a:t>
            </a:r>
            <a:endParaRPr sz="1600">
              <a:solidFill>
                <a:schemeClr val="accent2"/>
              </a:solidFill>
            </a:endParaRPr>
          </a:p>
          <a:p>
            <a:pPr marL="457200" lvl="0" indent="-330200" algn="l" rtl="0">
              <a:spcBef>
                <a:spcPts val="0"/>
              </a:spcBef>
              <a:spcAft>
                <a:spcPts val="0"/>
              </a:spcAft>
              <a:buClr>
                <a:schemeClr val="accent2"/>
              </a:buClr>
              <a:buSzPts val="1600"/>
              <a:buChar char="●"/>
            </a:pPr>
            <a:r>
              <a:rPr lang="en" sz="1600">
                <a:solidFill>
                  <a:schemeClr val="accent2"/>
                </a:solidFill>
              </a:rPr>
              <a:t>Detection Subsystem</a:t>
            </a:r>
            <a:endParaRPr sz="1600">
              <a:solidFill>
                <a:schemeClr val="accent2"/>
              </a:solidFill>
            </a:endParaRPr>
          </a:p>
          <a:p>
            <a:pPr marL="457200" lvl="0" indent="-330200" algn="l" rtl="0">
              <a:spcBef>
                <a:spcPts val="0"/>
              </a:spcBef>
              <a:spcAft>
                <a:spcPts val="0"/>
              </a:spcAft>
              <a:buClr>
                <a:schemeClr val="accent2"/>
              </a:buClr>
              <a:buSzPts val="1600"/>
              <a:buChar char="●"/>
            </a:pPr>
            <a:r>
              <a:rPr lang="en" sz="1600">
                <a:solidFill>
                  <a:schemeClr val="accent2"/>
                </a:solidFill>
              </a:rPr>
              <a:t>Control Subsystem</a:t>
            </a:r>
            <a:endParaRPr sz="1600">
              <a:solidFill>
                <a:schemeClr val="accent2"/>
              </a:solidFill>
            </a:endParaRPr>
          </a:p>
          <a:p>
            <a:pPr marL="457200" lvl="0" indent="-330200" algn="l" rtl="0">
              <a:spcBef>
                <a:spcPts val="0"/>
              </a:spcBef>
              <a:spcAft>
                <a:spcPts val="0"/>
              </a:spcAft>
              <a:buClr>
                <a:schemeClr val="accent2"/>
              </a:buClr>
              <a:buSzPts val="1600"/>
              <a:buChar char="●"/>
            </a:pPr>
            <a:r>
              <a:rPr lang="en" sz="1600">
                <a:solidFill>
                  <a:schemeClr val="accent2"/>
                </a:solidFill>
              </a:rPr>
              <a:t>Alerting Subsystem</a:t>
            </a:r>
            <a:endParaRPr>
              <a:solidFill>
                <a:schemeClr val="accent2"/>
              </a:solidFill>
            </a:endParaRPr>
          </a:p>
          <a:p>
            <a:pPr marL="457200" lvl="0" indent="0" algn="l" rtl="0">
              <a:lnSpc>
                <a:spcPct val="150000"/>
              </a:lnSpc>
              <a:spcBef>
                <a:spcPts val="0"/>
              </a:spcBef>
              <a:spcAft>
                <a:spcPts val="0"/>
              </a:spcAft>
              <a:buNone/>
            </a:pPr>
            <a:endParaRPr sz="1700">
              <a:solidFill>
                <a:schemeClr val="accent2"/>
              </a:solidFill>
            </a:endParaRPr>
          </a:p>
        </p:txBody>
      </p:sp>
      <p:pic>
        <p:nvPicPr>
          <p:cNvPr id="204" name="Google Shape;204;p34"/>
          <p:cNvPicPr preferRelativeResize="0"/>
          <p:nvPr/>
        </p:nvPicPr>
        <p:blipFill>
          <a:blip r:embed="rId3">
            <a:alphaModFix/>
          </a:blip>
          <a:stretch>
            <a:fillRect/>
          </a:stretch>
        </p:blipFill>
        <p:spPr>
          <a:xfrm>
            <a:off x="5472975" y="1413550"/>
            <a:ext cx="2771425" cy="277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5"/>
          <p:cNvSpPr txBox="1">
            <a:spLocks noGrp="1"/>
          </p:cNvSpPr>
          <p:nvPr>
            <p:ph type="title"/>
          </p:nvPr>
        </p:nvSpPr>
        <p:spPr>
          <a:xfrm>
            <a:off x="311700" y="410775"/>
            <a:ext cx="8520600" cy="66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b="0"/>
              <a:t>Overall System</a:t>
            </a:r>
            <a:endParaRPr sz="2800" b="0"/>
          </a:p>
        </p:txBody>
      </p:sp>
      <p:pic>
        <p:nvPicPr>
          <p:cNvPr id="210" name="Google Shape;210;p35"/>
          <p:cNvPicPr preferRelativeResize="0"/>
          <p:nvPr/>
        </p:nvPicPr>
        <p:blipFill>
          <a:blip r:embed="rId3">
            <a:alphaModFix/>
          </a:blip>
          <a:stretch>
            <a:fillRect/>
          </a:stretch>
        </p:blipFill>
        <p:spPr>
          <a:xfrm>
            <a:off x="1130538" y="1792225"/>
            <a:ext cx="6882925" cy="1559050"/>
          </a:xfrm>
          <a:prstGeom prst="rect">
            <a:avLst/>
          </a:prstGeom>
          <a:noFill/>
          <a:ln>
            <a:noFill/>
          </a:ln>
        </p:spPr>
      </p:pic>
      <p:sp>
        <p:nvSpPr>
          <p:cNvPr id="211" name="Google Shape;211;p35"/>
          <p:cNvSpPr txBox="1"/>
          <p:nvPr/>
        </p:nvSpPr>
        <p:spPr>
          <a:xfrm>
            <a:off x="2571163" y="3351275"/>
            <a:ext cx="4001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solidFill>
                  <a:srgbClr val="666666"/>
                </a:solidFill>
                <a:latin typeface="Helvetica Neue"/>
                <a:ea typeface="Helvetica Neue"/>
                <a:cs typeface="Helvetica Neue"/>
                <a:sym typeface="Helvetica Neue"/>
              </a:rPr>
              <a:t>Figure 2: Block Diagram of the Overall System</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title"/>
          </p:nvPr>
        </p:nvSpPr>
        <p:spPr>
          <a:xfrm>
            <a:off x="311700" y="3795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Detection Subsystem</a:t>
            </a:r>
            <a:endParaRPr/>
          </a:p>
        </p:txBody>
      </p:sp>
      <p:sp>
        <p:nvSpPr>
          <p:cNvPr id="217" name="Google Shape;217;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2"/>
              </a:buClr>
              <a:buSzPts val="1400"/>
              <a:buChar char="●"/>
            </a:pPr>
            <a:r>
              <a:rPr lang="en" sz="1400">
                <a:solidFill>
                  <a:schemeClr val="accent2"/>
                </a:solidFill>
              </a:rPr>
              <a:t>Core subsystem of the project.</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Measurements should be correlated with distance.</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Should operate robustly.</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Precision of the measurements should be good enough.</a:t>
            </a:r>
            <a:endParaRPr sz="1400">
              <a:solidFill>
                <a:schemeClr val="accent2"/>
              </a:solidFill>
            </a:endParaRPr>
          </a:p>
          <a:p>
            <a:pPr marL="0" lvl="0" indent="0" algn="l" rtl="0">
              <a:spcBef>
                <a:spcPts val="0"/>
              </a:spcBef>
              <a:spcAft>
                <a:spcPts val="0"/>
              </a:spcAft>
              <a:buNone/>
            </a:pPr>
            <a:endParaRPr>
              <a:solidFill>
                <a:schemeClr val="accen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a:t>Door</a:t>
            </a:r>
            <a:r>
              <a:rPr lang="en" sz="2400"/>
              <a:t> Tag </a:t>
            </a:r>
            <a:endParaRPr sz="2400"/>
          </a:p>
        </p:txBody>
      </p:sp>
      <p:sp>
        <p:nvSpPr>
          <p:cNvPr id="223" name="Google Shape;223;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a:p>
            <a:pPr marL="457200" lvl="0" indent="0" algn="l" rtl="0">
              <a:spcBef>
                <a:spcPts val="0"/>
              </a:spcBef>
              <a:spcAft>
                <a:spcPts val="0"/>
              </a:spcAft>
              <a:buNone/>
            </a:pPr>
            <a:endParaRPr/>
          </a:p>
        </p:txBody>
      </p:sp>
      <p:pic>
        <p:nvPicPr>
          <p:cNvPr id="224" name="Google Shape;224;p37"/>
          <p:cNvPicPr preferRelativeResize="0"/>
          <p:nvPr/>
        </p:nvPicPr>
        <p:blipFill>
          <a:blip r:embed="rId3">
            <a:alphaModFix/>
          </a:blip>
          <a:stretch>
            <a:fillRect/>
          </a:stretch>
        </p:blipFill>
        <p:spPr>
          <a:xfrm>
            <a:off x="675418" y="1200150"/>
            <a:ext cx="3759657" cy="3084012"/>
          </a:xfrm>
          <a:prstGeom prst="rect">
            <a:avLst/>
          </a:prstGeom>
          <a:noFill/>
          <a:ln>
            <a:noFill/>
          </a:ln>
        </p:spPr>
      </p:pic>
      <p:pic>
        <p:nvPicPr>
          <p:cNvPr id="225" name="Google Shape;225;p37"/>
          <p:cNvPicPr preferRelativeResize="0"/>
          <p:nvPr/>
        </p:nvPicPr>
        <p:blipFill>
          <a:blip r:embed="rId4">
            <a:alphaModFix/>
          </a:blip>
          <a:stretch>
            <a:fillRect/>
          </a:stretch>
        </p:blipFill>
        <p:spPr>
          <a:xfrm>
            <a:off x="4735125" y="1200150"/>
            <a:ext cx="3759650" cy="3084007"/>
          </a:xfrm>
          <a:prstGeom prst="rect">
            <a:avLst/>
          </a:prstGeom>
          <a:noFill/>
          <a:ln>
            <a:noFill/>
          </a:ln>
        </p:spPr>
      </p:pic>
      <p:sp>
        <p:nvSpPr>
          <p:cNvPr id="226" name="Google Shape;226;p37"/>
          <p:cNvSpPr txBox="1"/>
          <p:nvPr/>
        </p:nvSpPr>
        <p:spPr>
          <a:xfrm>
            <a:off x="3072000" y="4424350"/>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solidFill>
                  <a:srgbClr val="666666"/>
                </a:solidFill>
                <a:latin typeface="Helvetica Neue"/>
                <a:ea typeface="Helvetica Neue"/>
                <a:cs typeface="Helvetica Neue"/>
                <a:sym typeface="Helvetica Neue"/>
              </a:rPr>
              <a:t>Figure 3: Door Tag Explanation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8"/>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a:t>Plan A: RSSI Measurement Using RF</a:t>
            </a:r>
            <a:endParaRPr/>
          </a:p>
        </p:txBody>
      </p:sp>
      <p:sp>
        <p:nvSpPr>
          <p:cNvPr id="232" name="Google Shape;232;p38"/>
          <p:cNvSpPr txBox="1">
            <a:spLocks noGrp="1"/>
          </p:cNvSpPr>
          <p:nvPr>
            <p:ph type="body" idx="1"/>
          </p:nvPr>
        </p:nvSpPr>
        <p:spPr>
          <a:xfrm>
            <a:off x="311700" y="1152475"/>
            <a:ext cx="47061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2"/>
              </a:buClr>
              <a:buSzPts val="1400"/>
              <a:buChar char="●"/>
            </a:pPr>
            <a:r>
              <a:rPr lang="en" sz="1400">
                <a:solidFill>
                  <a:schemeClr val="accent2"/>
                </a:solidFill>
              </a:rPr>
              <a:t>RF communication in 2.4 GHz is used.</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Tag receives signal from master unit.</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Tag responds with another signal.</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Master units receives this signal and measure its RSSI value.</a:t>
            </a:r>
            <a:endParaRPr sz="1400">
              <a:solidFill>
                <a:schemeClr val="accent2"/>
              </a:solidFill>
            </a:endParaRPr>
          </a:p>
        </p:txBody>
      </p:sp>
      <p:pic>
        <p:nvPicPr>
          <p:cNvPr id="233" name="Google Shape;233;p38"/>
          <p:cNvPicPr preferRelativeResize="0"/>
          <p:nvPr/>
        </p:nvPicPr>
        <p:blipFill>
          <a:blip r:embed="rId3">
            <a:alphaModFix/>
          </a:blip>
          <a:stretch>
            <a:fillRect/>
          </a:stretch>
        </p:blipFill>
        <p:spPr>
          <a:xfrm>
            <a:off x="5416525" y="895850"/>
            <a:ext cx="2982500" cy="2982500"/>
          </a:xfrm>
          <a:prstGeom prst="rect">
            <a:avLst/>
          </a:prstGeom>
          <a:noFill/>
          <a:ln>
            <a:noFill/>
          </a:ln>
        </p:spPr>
      </p:pic>
      <p:sp>
        <p:nvSpPr>
          <p:cNvPr id="234" name="Google Shape;234;p38"/>
          <p:cNvSpPr txBox="1"/>
          <p:nvPr/>
        </p:nvSpPr>
        <p:spPr>
          <a:xfrm>
            <a:off x="4388975" y="3878350"/>
            <a:ext cx="50376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solidFill>
                  <a:srgbClr val="666666"/>
                </a:solidFill>
                <a:latin typeface="Helvetica Neue"/>
                <a:ea typeface="Helvetica Neue"/>
                <a:cs typeface="Helvetica Neue"/>
                <a:sym typeface="Helvetica Neue"/>
              </a:rPr>
              <a:t>Figure 4: A Simple Demonstration of the RSSI Technic</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a:t>Plan A: RSSI Measurement Using RF</a:t>
            </a:r>
            <a:endParaRPr/>
          </a:p>
          <a:p>
            <a:pPr marL="0" lvl="0" indent="0" algn="l" rtl="0">
              <a:spcBef>
                <a:spcPts val="0"/>
              </a:spcBef>
              <a:spcAft>
                <a:spcPts val="0"/>
              </a:spcAft>
              <a:buNone/>
            </a:pPr>
            <a:endParaRPr/>
          </a:p>
        </p:txBody>
      </p:sp>
      <p:sp>
        <p:nvSpPr>
          <p:cNvPr id="240" name="Google Shape;240;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2"/>
              </a:buClr>
              <a:buSzPts val="1400"/>
              <a:buChar char="●"/>
            </a:pPr>
            <a:r>
              <a:rPr lang="en" sz="1400">
                <a:solidFill>
                  <a:schemeClr val="accent2"/>
                </a:solidFill>
              </a:rPr>
              <a:t>Converting the RSSI to distance depends on environmental parameters.</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Magnetization sensor can be used.</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Angle dependency needs to be handled</a:t>
            </a:r>
            <a:endParaRPr sz="1400">
              <a:solidFill>
                <a:schemeClr val="accent2"/>
              </a:solidFill>
            </a:endParaRPr>
          </a:p>
          <a:p>
            <a:pPr marL="457200" lvl="0" indent="-317500" algn="l" rtl="0">
              <a:spcBef>
                <a:spcPts val="0"/>
              </a:spcBef>
              <a:spcAft>
                <a:spcPts val="0"/>
              </a:spcAft>
              <a:buClr>
                <a:schemeClr val="accent2"/>
              </a:buClr>
              <a:buSzPts val="1400"/>
              <a:buChar char="●"/>
            </a:pPr>
            <a:r>
              <a:rPr lang="en" sz="1400">
                <a:solidFill>
                  <a:schemeClr val="accent2"/>
                </a:solidFill>
              </a:rPr>
              <a:t>Different antenna can be used</a:t>
            </a:r>
            <a:endParaRPr sz="1400">
              <a:solidFill>
                <a:schemeClr val="accen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40"/>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a:t>Plan B: RSSI Measurement Using Bluetooth Protocol</a:t>
            </a:r>
            <a:endParaRPr/>
          </a:p>
        </p:txBody>
      </p:sp>
      <p:sp>
        <p:nvSpPr>
          <p:cNvPr id="246" name="Google Shape;246;p40"/>
          <p:cNvSpPr txBox="1">
            <a:spLocks noGrp="1"/>
          </p:cNvSpPr>
          <p:nvPr>
            <p:ph type="body" idx="1"/>
          </p:nvPr>
        </p:nvSpPr>
        <p:spPr>
          <a:xfrm>
            <a:off x="311700" y="1228675"/>
            <a:ext cx="8520600" cy="34164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accent2"/>
              </a:buClr>
              <a:buSzPts val="1400"/>
              <a:buChar char="●"/>
            </a:pPr>
            <a:r>
              <a:rPr lang="en" sz="1400">
                <a:solidFill>
                  <a:schemeClr val="accent2"/>
                </a:solidFill>
              </a:rPr>
              <a:t>Microcontroller used for this project supports Bluetooth Low Energy.</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Power of the received packet may be stored more accurately.</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More tests should be done to reach a conclusion about this approach.</a:t>
            </a:r>
            <a:endParaRPr sz="1400">
              <a:solidFill>
                <a:schemeClr val="accent2"/>
              </a:solidFill>
            </a:endParaRPr>
          </a:p>
        </p:txBody>
      </p:sp>
      <p:pic>
        <p:nvPicPr>
          <p:cNvPr id="247" name="Google Shape;247;p40"/>
          <p:cNvPicPr preferRelativeResize="0"/>
          <p:nvPr/>
        </p:nvPicPr>
        <p:blipFill>
          <a:blip r:embed="rId3">
            <a:alphaModFix/>
          </a:blip>
          <a:stretch>
            <a:fillRect/>
          </a:stretch>
        </p:blipFill>
        <p:spPr>
          <a:xfrm>
            <a:off x="3547000" y="2753050"/>
            <a:ext cx="2050001" cy="20499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a:t>Plan C: Time of Flight Measurement Using Ultrasonic Sound</a:t>
            </a:r>
            <a:endParaRPr sz="2400"/>
          </a:p>
          <a:p>
            <a:pPr marL="0" lvl="0" indent="0" algn="l" rtl="0">
              <a:spcBef>
                <a:spcPts val="0"/>
              </a:spcBef>
              <a:spcAft>
                <a:spcPts val="0"/>
              </a:spcAft>
              <a:buNone/>
            </a:pPr>
            <a:endParaRPr sz="2400">
              <a:solidFill>
                <a:schemeClr val="accent3"/>
              </a:solidFill>
            </a:endParaRPr>
          </a:p>
        </p:txBody>
      </p:sp>
      <p:sp>
        <p:nvSpPr>
          <p:cNvPr id="253" name="Google Shape;253;p41"/>
          <p:cNvSpPr txBox="1">
            <a:spLocks noGrp="1"/>
          </p:cNvSpPr>
          <p:nvPr>
            <p:ph type="body" idx="1"/>
          </p:nvPr>
        </p:nvSpPr>
        <p:spPr>
          <a:xfrm>
            <a:off x="311700" y="1152475"/>
            <a:ext cx="8325000" cy="36375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accent2"/>
              </a:buClr>
              <a:buSzPts val="1400"/>
              <a:buChar char="●"/>
            </a:pPr>
            <a:r>
              <a:rPr lang="en" sz="1400">
                <a:solidFill>
                  <a:schemeClr val="accent2"/>
                </a:solidFill>
              </a:rPr>
              <a:t>ToF based approach in an electromagnetic wave based system is not allowable.</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As a solution, sound can be used.</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Main Disadvantages:</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They reflect off objects at much higher rates.</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Sound waves travel at different speeds through different media.</a:t>
            </a:r>
            <a:endParaRPr sz="1400">
              <a:solidFill>
                <a:schemeClr val="accent2"/>
              </a:solidFill>
            </a:endParaRPr>
          </a:p>
        </p:txBody>
      </p:sp>
      <p:pic>
        <p:nvPicPr>
          <p:cNvPr id="254" name="Google Shape;254;p41"/>
          <p:cNvPicPr preferRelativeResize="0"/>
          <p:nvPr/>
        </p:nvPicPr>
        <p:blipFill rotWithShape="1">
          <a:blip r:embed="rId3">
            <a:alphaModFix/>
          </a:blip>
          <a:srcRect t="15311" b="15311"/>
          <a:stretch/>
        </p:blipFill>
        <p:spPr>
          <a:xfrm>
            <a:off x="2652675" y="3374725"/>
            <a:ext cx="3838649" cy="1522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2"/>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Control Subsystem</a:t>
            </a:r>
            <a:endParaRPr/>
          </a:p>
        </p:txBody>
      </p:sp>
      <p:sp>
        <p:nvSpPr>
          <p:cNvPr id="260" name="Google Shape;260;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a:highlight>
                  <a:schemeClr val="lt1"/>
                </a:highlight>
              </a:rPr>
              <a:t>Hardware used</a:t>
            </a:r>
            <a:endParaRPr>
              <a:highlight>
                <a:schemeClr val="lt1"/>
              </a:highlight>
            </a:endParaRPr>
          </a:p>
          <a:p>
            <a:pPr marL="457200" lvl="0" indent="-342900" algn="l" rtl="0">
              <a:spcBef>
                <a:spcPts val="0"/>
              </a:spcBef>
              <a:spcAft>
                <a:spcPts val="0"/>
              </a:spcAft>
              <a:buSzPts val="1800"/>
              <a:buChar char="●"/>
            </a:pPr>
            <a:r>
              <a:rPr lang="en">
                <a:highlight>
                  <a:schemeClr val="lt1"/>
                </a:highlight>
              </a:rPr>
              <a:t>Main structure of the program</a:t>
            </a:r>
            <a:endParaRPr>
              <a:highlight>
                <a:schemeClr val="lt1"/>
              </a:highlight>
            </a:endParaRPr>
          </a:p>
          <a:p>
            <a:pPr marL="457200" lvl="0" indent="-342900" algn="l" rtl="0">
              <a:spcBef>
                <a:spcPts val="0"/>
              </a:spcBef>
              <a:spcAft>
                <a:spcPts val="0"/>
              </a:spcAft>
              <a:buSzPts val="1800"/>
              <a:buChar char="●"/>
            </a:pPr>
            <a:r>
              <a:rPr lang="en">
                <a:highlight>
                  <a:schemeClr val="lt1"/>
                </a:highlight>
              </a:rPr>
              <a:t>Filtering process</a:t>
            </a:r>
            <a:endParaRPr>
              <a:highlight>
                <a:schemeClr val="lt1"/>
              </a:highlight>
            </a:endParaRPr>
          </a:p>
          <a:p>
            <a:pPr marL="0" lvl="0" indent="0" algn="l" rtl="0">
              <a:spcBef>
                <a:spcPts val="0"/>
              </a:spcBef>
              <a:spcAft>
                <a:spcPts val="0"/>
              </a:spcAft>
              <a:buNone/>
            </a:pPr>
            <a:endParaRPr sz="1700">
              <a:highlight>
                <a:schemeClr val="accent2"/>
              </a:highlight>
            </a:endParaRPr>
          </a:p>
          <a:p>
            <a:pPr marL="457200" lvl="0" indent="0" algn="l" rtl="0">
              <a:lnSpc>
                <a:spcPct val="150000"/>
              </a:lnSpc>
              <a:spcBef>
                <a:spcPts val="0"/>
              </a:spcBef>
              <a:spcAft>
                <a:spcPts val="0"/>
              </a:spcAft>
              <a:buNone/>
            </a:pPr>
            <a:endParaRPr sz="1700">
              <a:highlight>
                <a:schemeClr val="accent2"/>
              </a:highlight>
            </a:endParaRPr>
          </a:p>
        </p:txBody>
      </p:sp>
      <p:pic>
        <p:nvPicPr>
          <p:cNvPr id="261" name="Google Shape;261;p42"/>
          <p:cNvPicPr preferRelativeResize="0"/>
          <p:nvPr/>
        </p:nvPicPr>
        <p:blipFill>
          <a:blip r:embed="rId3">
            <a:alphaModFix/>
          </a:blip>
          <a:stretch>
            <a:fillRect/>
          </a:stretch>
        </p:blipFill>
        <p:spPr>
          <a:xfrm>
            <a:off x="5765125" y="1513425"/>
            <a:ext cx="2116650" cy="2116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3"/>
          <p:cNvSpPr txBox="1">
            <a:spLocks noGrp="1"/>
          </p:cNvSpPr>
          <p:nvPr>
            <p:ph type="title"/>
          </p:nvPr>
        </p:nvSpPr>
        <p:spPr>
          <a:xfrm>
            <a:off x="3060950" y="4161600"/>
            <a:ext cx="4054200" cy="5727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1200" i="1">
                <a:solidFill>
                  <a:srgbClr val="666666"/>
                </a:solidFill>
              </a:rPr>
              <a:t>Figure 5:TI LAUNCHXL-CC2640R2</a:t>
            </a:r>
            <a:endParaRPr sz="1200"/>
          </a:p>
        </p:txBody>
      </p:sp>
      <p:pic>
        <p:nvPicPr>
          <p:cNvPr id="267" name="Google Shape;267;p43"/>
          <p:cNvPicPr preferRelativeResize="0"/>
          <p:nvPr/>
        </p:nvPicPr>
        <p:blipFill>
          <a:blip r:embed="rId3">
            <a:alphaModFix/>
          </a:blip>
          <a:stretch>
            <a:fillRect/>
          </a:stretch>
        </p:blipFill>
        <p:spPr>
          <a:xfrm>
            <a:off x="1582600" y="445025"/>
            <a:ext cx="5978800" cy="3363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6"/>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24" name="Google Shape;124;p26"/>
          <p:cNvSpPr txBox="1">
            <a:spLocks noGrp="1"/>
          </p:cNvSpPr>
          <p:nvPr>
            <p:ph type="body" idx="1"/>
          </p:nvPr>
        </p:nvSpPr>
        <p:spPr>
          <a:xfrm>
            <a:off x="311700" y="1007350"/>
            <a:ext cx="8520600" cy="35961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Clr>
                <a:schemeClr val="accent2"/>
              </a:buClr>
              <a:buSzPts val="1600"/>
              <a:buChar char="●"/>
            </a:pPr>
            <a:r>
              <a:rPr lang="en" sz="1600">
                <a:solidFill>
                  <a:schemeClr val="accent2"/>
                </a:solidFill>
              </a:rPr>
              <a:t>Company Introduction</a:t>
            </a:r>
            <a:endParaRPr sz="1600">
              <a:solidFill>
                <a:schemeClr val="accent2"/>
              </a:solidFill>
            </a:endParaRPr>
          </a:p>
          <a:p>
            <a:pPr marL="457200" lvl="0" indent="-330200" algn="l" rtl="0">
              <a:spcBef>
                <a:spcPts val="0"/>
              </a:spcBef>
              <a:spcAft>
                <a:spcPts val="0"/>
              </a:spcAft>
              <a:buClr>
                <a:schemeClr val="accent2"/>
              </a:buClr>
              <a:buSzPts val="1600"/>
              <a:buChar char="●"/>
            </a:pPr>
            <a:r>
              <a:rPr lang="en" sz="1600">
                <a:solidFill>
                  <a:schemeClr val="accent2"/>
                </a:solidFill>
              </a:rPr>
              <a:t>Problem Statement </a:t>
            </a:r>
            <a:endParaRPr sz="1600">
              <a:solidFill>
                <a:schemeClr val="accent2"/>
              </a:solidFill>
            </a:endParaRPr>
          </a:p>
          <a:p>
            <a:pPr marL="457200" lvl="0" indent="-330200" algn="l" rtl="0">
              <a:spcBef>
                <a:spcPts val="0"/>
              </a:spcBef>
              <a:spcAft>
                <a:spcPts val="0"/>
              </a:spcAft>
              <a:buClr>
                <a:schemeClr val="accent2"/>
              </a:buClr>
              <a:buSzPts val="1600"/>
              <a:buChar char="●"/>
            </a:pPr>
            <a:r>
              <a:rPr lang="en" sz="1600">
                <a:solidFill>
                  <a:schemeClr val="accent2"/>
                </a:solidFill>
              </a:rPr>
              <a:t>System Requirements &amp; Objectives</a:t>
            </a:r>
            <a:endParaRPr sz="1600">
              <a:solidFill>
                <a:schemeClr val="accent2"/>
              </a:solidFill>
            </a:endParaRPr>
          </a:p>
          <a:p>
            <a:pPr marL="457200" lvl="0" indent="-330200" algn="l" rtl="0">
              <a:spcBef>
                <a:spcPts val="0"/>
              </a:spcBef>
              <a:spcAft>
                <a:spcPts val="0"/>
              </a:spcAft>
              <a:buClr>
                <a:schemeClr val="accent2"/>
              </a:buClr>
              <a:buSzPts val="1600"/>
              <a:buChar char="●"/>
            </a:pPr>
            <a:r>
              <a:rPr lang="en" sz="1600">
                <a:solidFill>
                  <a:schemeClr val="accent2"/>
                </a:solidFill>
              </a:rPr>
              <a:t>Design Process &amp; Solution Approach</a:t>
            </a:r>
            <a:endParaRPr sz="1600">
              <a:solidFill>
                <a:schemeClr val="accent2"/>
              </a:solidFill>
            </a:endParaRPr>
          </a:p>
          <a:p>
            <a:pPr marL="914400" lvl="1" indent="-317500" algn="l" rtl="0">
              <a:lnSpc>
                <a:spcPct val="115000"/>
              </a:lnSpc>
              <a:spcBef>
                <a:spcPts val="0"/>
              </a:spcBef>
              <a:spcAft>
                <a:spcPts val="0"/>
              </a:spcAft>
              <a:buClr>
                <a:schemeClr val="accent2"/>
              </a:buClr>
              <a:buSzPts val="1400"/>
              <a:buChar char="○"/>
            </a:pPr>
            <a:r>
              <a:rPr lang="en">
                <a:solidFill>
                  <a:schemeClr val="accent2"/>
                </a:solidFill>
              </a:rPr>
              <a:t>Detection Subsystem</a:t>
            </a:r>
            <a:endParaRPr sz="1400">
              <a:solidFill>
                <a:schemeClr val="accent2"/>
              </a:solidFill>
            </a:endParaRPr>
          </a:p>
          <a:p>
            <a:pPr marL="914400" lvl="1" indent="-317500" algn="l" rtl="0">
              <a:lnSpc>
                <a:spcPct val="115000"/>
              </a:lnSpc>
              <a:spcBef>
                <a:spcPts val="0"/>
              </a:spcBef>
              <a:spcAft>
                <a:spcPts val="0"/>
              </a:spcAft>
              <a:buClr>
                <a:schemeClr val="accent2"/>
              </a:buClr>
              <a:buSzPts val="1400"/>
              <a:buChar char="○"/>
            </a:pPr>
            <a:r>
              <a:rPr lang="en">
                <a:solidFill>
                  <a:schemeClr val="accent2"/>
                </a:solidFill>
              </a:rPr>
              <a:t>Control Subsystem</a:t>
            </a:r>
            <a:endParaRPr>
              <a:solidFill>
                <a:schemeClr val="accent2"/>
              </a:solidFill>
            </a:endParaRPr>
          </a:p>
          <a:p>
            <a:pPr marL="914400" lvl="1" indent="-317500" algn="l" rtl="0">
              <a:lnSpc>
                <a:spcPct val="115000"/>
              </a:lnSpc>
              <a:spcBef>
                <a:spcPts val="0"/>
              </a:spcBef>
              <a:spcAft>
                <a:spcPts val="0"/>
              </a:spcAft>
              <a:buClr>
                <a:schemeClr val="accent2"/>
              </a:buClr>
              <a:buSzPts val="1400"/>
              <a:buChar char="○"/>
            </a:pPr>
            <a:r>
              <a:rPr lang="en">
                <a:solidFill>
                  <a:schemeClr val="accent2"/>
                </a:solidFill>
              </a:rPr>
              <a:t>Alerting Subsystem</a:t>
            </a:r>
            <a:endParaRPr sz="1600">
              <a:solidFill>
                <a:schemeClr val="accent2"/>
              </a:solidFill>
            </a:endParaRPr>
          </a:p>
          <a:p>
            <a:pPr marL="457200" lvl="0" indent="-330200" algn="l" rtl="0">
              <a:lnSpc>
                <a:spcPct val="150000"/>
              </a:lnSpc>
              <a:spcBef>
                <a:spcPts val="1000"/>
              </a:spcBef>
              <a:spcAft>
                <a:spcPts val="0"/>
              </a:spcAft>
              <a:buClr>
                <a:schemeClr val="accent2"/>
              </a:buClr>
              <a:buSzPts val="1600"/>
              <a:buChar char="●"/>
            </a:pPr>
            <a:r>
              <a:rPr lang="en" sz="1600">
                <a:solidFill>
                  <a:schemeClr val="accent2"/>
                </a:solidFill>
              </a:rPr>
              <a:t>Test Plans (Prototype Photo)</a:t>
            </a:r>
            <a:endParaRPr sz="1600">
              <a:solidFill>
                <a:schemeClr val="accent2"/>
              </a:solidFill>
            </a:endParaRPr>
          </a:p>
          <a:p>
            <a:pPr marL="457200" lvl="0" indent="-330200" algn="l" rtl="0">
              <a:spcBef>
                <a:spcPts val="0"/>
              </a:spcBef>
              <a:spcAft>
                <a:spcPts val="0"/>
              </a:spcAft>
              <a:buClr>
                <a:schemeClr val="accent2"/>
              </a:buClr>
              <a:buSzPts val="1600"/>
              <a:buChar char="●"/>
            </a:pPr>
            <a:r>
              <a:rPr lang="en" sz="1600">
                <a:solidFill>
                  <a:schemeClr val="accent2"/>
                </a:solidFill>
              </a:rPr>
              <a:t>Management </a:t>
            </a:r>
            <a:endParaRPr sz="1600">
              <a:solidFill>
                <a:schemeClr val="accent2"/>
              </a:solidFill>
            </a:endParaRPr>
          </a:p>
          <a:p>
            <a:pPr marL="457200" lvl="0" indent="-330200" algn="l" rtl="0">
              <a:spcBef>
                <a:spcPts val="0"/>
              </a:spcBef>
              <a:spcAft>
                <a:spcPts val="0"/>
              </a:spcAft>
              <a:buClr>
                <a:schemeClr val="accent2"/>
              </a:buClr>
              <a:buSzPts val="1600"/>
              <a:buChar char="●"/>
            </a:pPr>
            <a:r>
              <a:rPr lang="en" sz="1600">
                <a:solidFill>
                  <a:schemeClr val="accent2"/>
                </a:solidFill>
              </a:rPr>
              <a:t>Conclusion</a:t>
            </a:r>
            <a:endParaRPr sz="1600">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44"/>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Main structure of the program</a:t>
            </a:r>
            <a:endParaRPr/>
          </a:p>
        </p:txBody>
      </p:sp>
      <p:sp>
        <p:nvSpPr>
          <p:cNvPr id="273" name="Google Shape;273;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Clr>
                <a:schemeClr val="accent2"/>
              </a:buClr>
              <a:buSzPts val="1400"/>
              <a:buChar char="●"/>
            </a:pPr>
            <a:r>
              <a:rPr lang="en" sz="1400">
                <a:solidFill>
                  <a:schemeClr val="accent2"/>
                </a:solidFill>
              </a:rPr>
              <a:t>TI’s open-source operating system (written in C) is used, which is abstracted away with C++</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Object-oriented programming approach is used (e.g. on-board LEDs are abstracted as a class)</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RF transceiving capabilities are abstracted as a class, with master and tag being classes of a child of that class</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Master seeks the tag, who sends an acknowledgment signal back to the master; master processes the RSSI to estimate distance</a:t>
            </a:r>
            <a:endParaRPr sz="140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LTA (Long Term Average) Method</a:t>
            </a:r>
            <a:endParaRPr/>
          </a:p>
        </p:txBody>
      </p:sp>
      <p:sp>
        <p:nvSpPr>
          <p:cNvPr id="279" name="Google Shape;279;p45"/>
          <p:cNvSpPr txBox="1">
            <a:spLocks noGrp="1"/>
          </p:cNvSpPr>
          <p:nvPr>
            <p:ph type="body" idx="1"/>
          </p:nvPr>
        </p:nvSpPr>
        <p:spPr>
          <a:xfrm>
            <a:off x="311700" y="1228675"/>
            <a:ext cx="8520600" cy="34164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b="1">
                <a:solidFill>
                  <a:schemeClr val="accent2"/>
                </a:solidFill>
              </a:rPr>
              <a:t>y</a:t>
            </a:r>
            <a:r>
              <a:rPr lang="en" b="1" baseline="-25000">
                <a:solidFill>
                  <a:schemeClr val="accent2"/>
                </a:solidFill>
              </a:rPr>
              <a:t>t</a:t>
            </a:r>
            <a:r>
              <a:rPr lang="en" b="1">
                <a:solidFill>
                  <a:schemeClr val="accent2"/>
                </a:solidFill>
              </a:rPr>
              <a:t>=x</a:t>
            </a:r>
            <a:r>
              <a:rPr lang="en" b="1" baseline="-25000">
                <a:solidFill>
                  <a:schemeClr val="accent2"/>
                </a:solidFill>
              </a:rPr>
              <a:t>t</a:t>
            </a:r>
            <a:r>
              <a:rPr lang="en" b="1">
                <a:solidFill>
                  <a:schemeClr val="accent2"/>
                </a:solidFill>
              </a:rPr>
              <a:t>*(1/f)+y</a:t>
            </a:r>
            <a:r>
              <a:rPr lang="en" b="1" baseline="-25000">
                <a:solidFill>
                  <a:schemeClr val="accent2"/>
                </a:solidFill>
              </a:rPr>
              <a:t>t-1</a:t>
            </a:r>
            <a:r>
              <a:rPr lang="en" b="1">
                <a:solidFill>
                  <a:schemeClr val="accent2"/>
                </a:solidFill>
              </a:rPr>
              <a:t>*(1-(1/f))</a:t>
            </a:r>
            <a:endParaRPr b="1">
              <a:solidFill>
                <a:schemeClr val="accent2"/>
              </a:solidFill>
            </a:endParaRPr>
          </a:p>
          <a:p>
            <a:pPr marL="457200" lvl="0" indent="0" algn="ctr" rtl="0">
              <a:spcBef>
                <a:spcPts val="0"/>
              </a:spcBef>
              <a:spcAft>
                <a:spcPts val="0"/>
              </a:spcAft>
              <a:buNone/>
            </a:pPr>
            <a:endParaRPr b="1"/>
          </a:p>
          <a:p>
            <a:pPr marL="457200" lvl="0" indent="-317500" algn="just" rtl="0">
              <a:spcBef>
                <a:spcPts val="0"/>
              </a:spcBef>
              <a:spcAft>
                <a:spcPts val="0"/>
              </a:spcAft>
              <a:buClr>
                <a:schemeClr val="accent2"/>
              </a:buClr>
              <a:buSzPts val="1400"/>
              <a:buChar char="●"/>
            </a:pPr>
            <a:r>
              <a:rPr lang="en" sz="1400">
                <a:solidFill>
                  <a:schemeClr val="accent2"/>
                </a:solidFill>
              </a:rPr>
              <a:t>Is a basic implementation of a low-pass filter to remove noise</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Filter strength depends on filter factor</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Higher filter factor gives better filter strength but reduces reaction speed, and vice versa</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Filter factor can be changed during operation, dynamic</a:t>
            </a:r>
            <a:endParaRPr sz="1400">
              <a:solidFill>
                <a:schemeClr val="accent2"/>
              </a:solidFill>
            </a:endParaRPr>
          </a:p>
          <a:p>
            <a:pPr marL="457200" lvl="0" indent="-317500" algn="just" rtl="0">
              <a:spcBef>
                <a:spcPts val="0"/>
              </a:spcBef>
              <a:spcAft>
                <a:spcPts val="0"/>
              </a:spcAft>
              <a:buClr>
                <a:schemeClr val="accent2"/>
              </a:buClr>
              <a:buSzPts val="1400"/>
              <a:buChar char="●"/>
            </a:pPr>
            <a:r>
              <a:rPr lang="en" sz="1400">
                <a:solidFill>
                  <a:schemeClr val="accent2"/>
                </a:solidFill>
              </a:rPr>
              <a:t>Works real-time, i.e. achieves oversampling with a processing frequency equal to sampling frequency</a:t>
            </a:r>
            <a:endParaRPr sz="1400">
              <a:solidFill>
                <a:schemeClr val="accen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6"/>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 Kalman filter?</a:t>
            </a:r>
            <a:endParaRPr/>
          </a:p>
        </p:txBody>
      </p:sp>
      <p:sp>
        <p:nvSpPr>
          <p:cNvPr id="285" name="Google Shape;285;p46"/>
          <p:cNvSpPr txBox="1">
            <a:spLocks noGrp="1"/>
          </p:cNvSpPr>
          <p:nvPr>
            <p:ph type="body" idx="1"/>
          </p:nvPr>
        </p:nvSpPr>
        <p:spPr>
          <a:xfrm>
            <a:off x="311700" y="923875"/>
            <a:ext cx="8520600" cy="34164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b="1"/>
              <a:t>x</a:t>
            </a:r>
            <a:r>
              <a:rPr lang="en" b="1" baseline="-25000"/>
              <a:t>t</a:t>
            </a:r>
            <a:r>
              <a:rPr lang="en" b="1"/>
              <a:t>=A</a:t>
            </a:r>
            <a:r>
              <a:rPr lang="en" b="1" baseline="-25000"/>
              <a:t>t</a:t>
            </a:r>
            <a:r>
              <a:rPr lang="en" b="1"/>
              <a:t>x</a:t>
            </a:r>
            <a:r>
              <a:rPr lang="en" b="1" baseline="-25000"/>
              <a:t>t-1</a:t>
            </a:r>
            <a:r>
              <a:rPr lang="en" b="1"/>
              <a:t>+B</a:t>
            </a:r>
            <a:r>
              <a:rPr lang="en" b="1" baseline="-25000"/>
              <a:t>t</a:t>
            </a:r>
            <a:r>
              <a:rPr lang="en" b="1"/>
              <a:t>u</a:t>
            </a:r>
            <a:r>
              <a:rPr lang="en" b="1" baseline="-25000"/>
              <a:t>t</a:t>
            </a:r>
            <a:r>
              <a:rPr lang="en" b="1"/>
              <a:t>+e</a:t>
            </a:r>
            <a:r>
              <a:rPr lang="en" b="1" baseline="-25000"/>
              <a:t>t</a:t>
            </a:r>
            <a:r>
              <a:rPr lang="en" b="1"/>
              <a:t> &amp; z</a:t>
            </a:r>
            <a:r>
              <a:rPr lang="en" b="1" baseline="-25000"/>
              <a:t>t</a:t>
            </a:r>
            <a:r>
              <a:rPr lang="en" b="1"/>
              <a:t>=C</a:t>
            </a:r>
            <a:r>
              <a:rPr lang="en" b="1" baseline="-25000"/>
              <a:t>t</a:t>
            </a:r>
            <a:r>
              <a:rPr lang="en" b="1"/>
              <a:t>x</a:t>
            </a:r>
            <a:r>
              <a:rPr lang="en" b="1" baseline="-25000"/>
              <a:t>t</a:t>
            </a:r>
            <a:r>
              <a:rPr lang="en" b="1"/>
              <a:t>+d</a:t>
            </a:r>
            <a:r>
              <a:rPr lang="en" b="1" baseline="-25000"/>
              <a:t>t</a:t>
            </a:r>
            <a:endParaRPr/>
          </a:p>
          <a:p>
            <a:pPr marL="457200" lvl="0" indent="-317500" algn="just" rtl="0">
              <a:spcBef>
                <a:spcPts val="0"/>
              </a:spcBef>
              <a:spcAft>
                <a:spcPts val="0"/>
              </a:spcAft>
              <a:buSzPts val="1400"/>
              <a:buChar char="●"/>
            </a:pPr>
            <a:r>
              <a:rPr lang="en" sz="1400"/>
              <a:t>A Kalman filter uses the previous state, as well as the “uncertainty” in the system to “predict” which state the system will be in next</a:t>
            </a:r>
            <a:endParaRPr sz="1400"/>
          </a:p>
          <a:p>
            <a:pPr marL="457200" lvl="0" indent="-317500" algn="just" rtl="0">
              <a:spcBef>
                <a:spcPts val="0"/>
              </a:spcBef>
              <a:spcAft>
                <a:spcPts val="0"/>
              </a:spcAft>
              <a:buSzPts val="1400"/>
              <a:buChar char="●"/>
            </a:pPr>
            <a:r>
              <a:rPr lang="en" sz="1400"/>
              <a:t>“Kalman gain” dictates how much we will depend on our measurement and how much on the previous state</a:t>
            </a:r>
            <a:endParaRPr sz="1400"/>
          </a:p>
          <a:p>
            <a:pPr marL="457200" lvl="0" indent="-317500" algn="just" rtl="0">
              <a:spcBef>
                <a:spcPts val="0"/>
              </a:spcBef>
              <a:spcAft>
                <a:spcPts val="0"/>
              </a:spcAft>
              <a:buSzPts val="1400"/>
              <a:buChar char="●"/>
            </a:pPr>
            <a:r>
              <a:rPr lang="en" sz="1400"/>
              <a:t>Kalman gain is updated every cycle according to the uncertainty, which is a metric of how much error there is in the system</a:t>
            </a:r>
            <a:endParaRPr sz="1400" b="1" baseline="-25000"/>
          </a:p>
        </p:txBody>
      </p:sp>
      <p:pic>
        <p:nvPicPr>
          <p:cNvPr id="286" name="Google Shape;286;p46"/>
          <p:cNvPicPr preferRelativeResize="0"/>
          <p:nvPr/>
        </p:nvPicPr>
        <p:blipFill>
          <a:blip r:embed="rId3">
            <a:alphaModFix/>
          </a:blip>
          <a:stretch>
            <a:fillRect/>
          </a:stretch>
        </p:blipFill>
        <p:spPr>
          <a:xfrm>
            <a:off x="4204550" y="3108300"/>
            <a:ext cx="3310350" cy="1825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47"/>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implementation of a Kalman filter</a:t>
            </a:r>
            <a:endParaRPr/>
          </a:p>
        </p:txBody>
      </p:sp>
      <p:sp>
        <p:nvSpPr>
          <p:cNvPr id="292" name="Google Shape;292;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just" rtl="0">
              <a:spcBef>
                <a:spcPts val="0"/>
              </a:spcBef>
              <a:spcAft>
                <a:spcPts val="0"/>
              </a:spcAft>
              <a:buSzPts val="1400"/>
              <a:buChar char="●"/>
            </a:pPr>
            <a:r>
              <a:rPr lang="en" sz="1400"/>
              <a:t>We assume that the device does not move (u</a:t>
            </a:r>
            <a:r>
              <a:rPr lang="en" sz="1400" baseline="-25000"/>
              <a:t>t</a:t>
            </a:r>
            <a:r>
              <a:rPr lang="en" sz="1400"/>
              <a:t> = 0) and that RSSI is constant when there is no motion (A</a:t>
            </a:r>
            <a:r>
              <a:rPr lang="en" sz="1400" baseline="-25000"/>
              <a:t>t</a:t>
            </a:r>
            <a:r>
              <a:rPr lang="en" sz="1400"/>
              <a:t> = 1)</a:t>
            </a:r>
            <a:endParaRPr sz="1400"/>
          </a:p>
          <a:p>
            <a:pPr marL="457200" lvl="0" indent="-317500" algn="just" rtl="0">
              <a:spcBef>
                <a:spcPts val="0"/>
              </a:spcBef>
              <a:spcAft>
                <a:spcPts val="0"/>
              </a:spcAft>
              <a:buSzPts val="1400"/>
              <a:buChar char="●"/>
            </a:pPr>
            <a:r>
              <a:rPr lang="en" sz="1400"/>
              <a:t>Furthermore, we equate our states to our measurements (C</a:t>
            </a:r>
            <a:r>
              <a:rPr lang="en" sz="1400" baseline="-25000"/>
              <a:t>t</a:t>
            </a:r>
            <a:r>
              <a:rPr lang="en" sz="1400"/>
              <a:t> = 1)</a:t>
            </a:r>
            <a:endParaRPr sz="1400"/>
          </a:p>
          <a:p>
            <a:pPr marL="457200" lvl="0" indent="-317500" algn="just" rtl="0">
              <a:spcBef>
                <a:spcPts val="0"/>
              </a:spcBef>
              <a:spcAft>
                <a:spcPts val="0"/>
              </a:spcAft>
              <a:buSzPts val="1400"/>
              <a:buChar char="●"/>
            </a:pPr>
            <a:r>
              <a:rPr lang="en" sz="1400"/>
              <a:t>We assume that the variance of the RSSI is correlated directly to uncertainty, and Kalman gain correlated inversely to uncertainty</a:t>
            </a:r>
            <a:endParaRPr sz="1400"/>
          </a:p>
          <a:p>
            <a:pPr marL="0" lvl="0" indent="0" algn="ctr" rtl="0">
              <a:spcBef>
                <a:spcPts val="0"/>
              </a:spcBef>
              <a:spcAft>
                <a:spcPts val="0"/>
              </a:spcAft>
              <a:buNone/>
            </a:pPr>
            <a:r>
              <a:rPr lang="en" sz="1400"/>
              <a:t>	</a:t>
            </a:r>
            <a:r>
              <a:rPr lang="en" b="1"/>
              <a:t>k</a:t>
            </a:r>
            <a:r>
              <a:rPr lang="en" b="1" baseline="-25000"/>
              <a:t>t</a:t>
            </a:r>
            <a:r>
              <a:rPr lang="en" b="1"/>
              <a:t>=1/(1+var</a:t>
            </a:r>
            <a:r>
              <a:rPr lang="en" b="1" baseline="-25000"/>
              <a:t>t</a:t>
            </a:r>
            <a:r>
              <a:rPr lang="en" b="1"/>
              <a:t>) &amp; y</a:t>
            </a:r>
            <a:r>
              <a:rPr lang="en" b="1" baseline="-25000"/>
              <a:t>t</a:t>
            </a:r>
            <a:r>
              <a:rPr lang="en" b="1"/>
              <a:t>=(1-k</a:t>
            </a:r>
            <a:r>
              <a:rPr lang="en" b="1" baseline="-25000"/>
              <a:t>t</a:t>
            </a:r>
            <a:r>
              <a:rPr lang="en" b="1"/>
              <a:t>)y</a:t>
            </a:r>
            <a:r>
              <a:rPr lang="en" b="1" baseline="-25000"/>
              <a:t>t-1</a:t>
            </a:r>
            <a:r>
              <a:rPr lang="en" b="1"/>
              <a:t>+k</a:t>
            </a:r>
            <a:r>
              <a:rPr lang="en" b="1" baseline="-25000"/>
              <a:t>t</a:t>
            </a:r>
            <a:r>
              <a:rPr lang="en" b="1"/>
              <a:t>x</a:t>
            </a:r>
            <a:r>
              <a:rPr lang="en" b="1" baseline="-25000"/>
              <a:t>t</a:t>
            </a:r>
            <a:endParaRPr b="1" baseline="-25000"/>
          </a:p>
          <a:p>
            <a:pPr marL="457200" lvl="0" indent="-317500" algn="just" rtl="0">
              <a:spcBef>
                <a:spcPts val="0"/>
              </a:spcBef>
              <a:spcAft>
                <a:spcPts val="0"/>
              </a:spcAft>
              <a:buSzPts val="1400"/>
              <a:buChar char="●"/>
            </a:pPr>
            <a:r>
              <a:rPr lang="en" sz="1400"/>
              <a:t>The result is a watered-down version of a Kalman filter, incorporating the theory into an LTA filter to remedy low reaction speed</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8"/>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Log-distance pathloss model</a:t>
            </a:r>
            <a:endParaRPr/>
          </a:p>
        </p:txBody>
      </p:sp>
      <p:sp>
        <p:nvSpPr>
          <p:cNvPr id="298" name="Google Shape;298;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ctr" rtl="0">
              <a:spcBef>
                <a:spcPts val="0"/>
              </a:spcBef>
              <a:spcAft>
                <a:spcPts val="0"/>
              </a:spcAft>
              <a:buNone/>
            </a:pPr>
            <a:r>
              <a:rPr lang="en" b="1"/>
              <a:t>RSSI=-10n*log(d/d</a:t>
            </a:r>
            <a:r>
              <a:rPr lang="en" b="1" baseline="-25000"/>
              <a:t>0</a:t>
            </a:r>
            <a:r>
              <a:rPr lang="en" b="1"/>
              <a:t>)+A</a:t>
            </a:r>
            <a:r>
              <a:rPr lang="en" b="1" baseline="-25000"/>
              <a:t>0</a:t>
            </a:r>
            <a:endParaRPr b="1" baseline="-25000"/>
          </a:p>
          <a:p>
            <a:pPr marL="457200" lvl="0" indent="0" algn="just" rtl="0">
              <a:spcBef>
                <a:spcPts val="0"/>
              </a:spcBef>
              <a:spcAft>
                <a:spcPts val="0"/>
              </a:spcAft>
              <a:buNone/>
            </a:pPr>
            <a:endParaRPr sz="1400"/>
          </a:p>
          <a:p>
            <a:pPr marL="457200" lvl="0" indent="-317500" algn="just" rtl="0">
              <a:spcBef>
                <a:spcPts val="0"/>
              </a:spcBef>
              <a:spcAft>
                <a:spcPts val="0"/>
              </a:spcAft>
              <a:buSzPts val="1400"/>
              <a:buChar char="●"/>
            </a:pPr>
            <a:r>
              <a:rPr lang="en" sz="1400"/>
              <a:t>n is the signal propagation exponent, depends on the environment</a:t>
            </a:r>
            <a:endParaRPr sz="1400"/>
          </a:p>
          <a:p>
            <a:pPr marL="457200" lvl="0" indent="-317500" algn="just" rtl="0">
              <a:spcBef>
                <a:spcPts val="0"/>
              </a:spcBef>
              <a:spcAft>
                <a:spcPts val="0"/>
              </a:spcAft>
              <a:buSzPts val="1400"/>
              <a:buChar char="●"/>
            </a:pPr>
            <a:r>
              <a:rPr lang="en" sz="1400"/>
              <a:t>A</a:t>
            </a:r>
            <a:r>
              <a:rPr lang="en" sz="1400" baseline="-25000"/>
              <a:t>0</a:t>
            </a:r>
            <a:r>
              <a:rPr lang="en" sz="1400"/>
              <a:t> is the RSSI value at d</a:t>
            </a:r>
            <a:r>
              <a:rPr lang="en" sz="1400" baseline="-25000"/>
              <a:t>0</a:t>
            </a:r>
            <a:endParaRPr sz="1400"/>
          </a:p>
          <a:p>
            <a:pPr marL="457200" lvl="0" indent="-317500" algn="just" rtl="0">
              <a:spcBef>
                <a:spcPts val="0"/>
              </a:spcBef>
              <a:spcAft>
                <a:spcPts val="0"/>
              </a:spcAft>
              <a:buSzPts val="1400"/>
              <a:buChar char="●"/>
            </a:pPr>
            <a:r>
              <a:rPr lang="en" sz="1400"/>
              <a:t>Using this, we can find a “raw distance” value that we can pass through the Kalman filter to compute our estimated distance</a:t>
            </a:r>
            <a:endParaRPr sz="1400"/>
          </a:p>
          <a:p>
            <a:pPr marL="457200" lvl="0" indent="-317500" algn="just" rtl="0">
              <a:spcBef>
                <a:spcPts val="0"/>
              </a:spcBef>
              <a:spcAft>
                <a:spcPts val="0"/>
              </a:spcAft>
              <a:buSzPts val="1400"/>
              <a:buChar char="●"/>
            </a:pPr>
            <a:r>
              <a:rPr lang="en" sz="1400"/>
              <a:t>Estimated distance can be used to find the level of proximity, which is then used to light up the on-board LEDs accordingly</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9"/>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Alerting Subsystem</a:t>
            </a:r>
            <a:endParaRPr/>
          </a:p>
        </p:txBody>
      </p:sp>
      <p:sp>
        <p:nvSpPr>
          <p:cNvPr id="304" name="Google Shape;304;p49"/>
          <p:cNvSpPr txBox="1">
            <a:spLocks noGrp="1"/>
          </p:cNvSpPr>
          <p:nvPr>
            <p:ph type="body" idx="1"/>
          </p:nvPr>
        </p:nvSpPr>
        <p:spPr>
          <a:xfrm>
            <a:off x="311700" y="1202050"/>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600"/>
              <a:t>Using a Buzzer Module</a:t>
            </a:r>
            <a:endParaRPr sz="1600"/>
          </a:p>
          <a:p>
            <a:pPr marL="457200" lvl="0" indent="-330200" algn="l" rtl="0">
              <a:spcBef>
                <a:spcPts val="0"/>
              </a:spcBef>
              <a:spcAft>
                <a:spcPts val="0"/>
              </a:spcAft>
              <a:buSzPts val="1600"/>
              <a:buChar char="●"/>
            </a:pPr>
            <a:r>
              <a:rPr lang="en" sz="1600"/>
              <a:t>Using a Speaker</a:t>
            </a:r>
            <a:endParaRPr sz="1600"/>
          </a:p>
          <a:p>
            <a:pPr marL="457200" lvl="0" indent="-330200" algn="l" rtl="0">
              <a:spcBef>
                <a:spcPts val="0"/>
              </a:spcBef>
              <a:spcAft>
                <a:spcPts val="0"/>
              </a:spcAft>
              <a:buSzPts val="1600"/>
              <a:buChar char="●"/>
            </a:pPr>
            <a:r>
              <a:rPr lang="en" sz="1600"/>
              <a:t>Using Vibration</a:t>
            </a:r>
            <a:endParaRPr sz="1600"/>
          </a:p>
          <a:p>
            <a:pPr marL="457200" lvl="0" indent="-330200" algn="l" rtl="0">
              <a:spcBef>
                <a:spcPts val="0"/>
              </a:spcBef>
              <a:spcAft>
                <a:spcPts val="0"/>
              </a:spcAft>
              <a:buSzPts val="1600"/>
              <a:buChar char="●"/>
            </a:pPr>
            <a:r>
              <a:rPr lang="en" sz="1600"/>
              <a:t>Using an LED</a:t>
            </a:r>
            <a:endParaRPr sz="1600"/>
          </a:p>
          <a:p>
            <a:pPr marL="457200" lvl="0" indent="0" algn="l" rtl="0">
              <a:lnSpc>
                <a:spcPct val="150000"/>
              </a:lnSpc>
              <a:spcBef>
                <a:spcPts val="0"/>
              </a:spcBef>
              <a:spcAft>
                <a:spcPts val="0"/>
              </a:spcAft>
              <a:buNone/>
            </a:pPr>
            <a:endParaRPr sz="1700"/>
          </a:p>
        </p:txBody>
      </p:sp>
      <p:pic>
        <p:nvPicPr>
          <p:cNvPr id="305" name="Google Shape;305;p49"/>
          <p:cNvPicPr preferRelativeResize="0"/>
          <p:nvPr/>
        </p:nvPicPr>
        <p:blipFill>
          <a:blip r:embed="rId3">
            <a:alphaModFix/>
          </a:blip>
          <a:stretch>
            <a:fillRect/>
          </a:stretch>
        </p:blipFill>
        <p:spPr>
          <a:xfrm>
            <a:off x="5203778" y="1202053"/>
            <a:ext cx="2739375" cy="2739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0"/>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Cases</a:t>
            </a:r>
            <a:endParaRPr/>
          </a:p>
        </p:txBody>
      </p:sp>
      <p:sp>
        <p:nvSpPr>
          <p:cNvPr id="311" name="Google Shape;311;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Control</a:t>
            </a:r>
            <a:endParaRPr sz="1600"/>
          </a:p>
          <a:p>
            <a:pPr marL="457200" lvl="0" indent="-330200" algn="l" rtl="0">
              <a:spcBef>
                <a:spcPts val="0"/>
              </a:spcBef>
              <a:spcAft>
                <a:spcPts val="0"/>
              </a:spcAft>
              <a:buSzPts val="1600"/>
              <a:buChar char="●"/>
            </a:pPr>
            <a:r>
              <a:rPr lang="en" sz="1600"/>
              <a:t>Chipboard Obstruction</a:t>
            </a:r>
            <a:endParaRPr sz="1600"/>
          </a:p>
          <a:p>
            <a:pPr marL="457200" lvl="0" indent="-330200" algn="l" rtl="0">
              <a:spcBef>
                <a:spcPts val="0"/>
              </a:spcBef>
              <a:spcAft>
                <a:spcPts val="0"/>
              </a:spcAft>
              <a:buSzPts val="1600"/>
              <a:buChar char="●"/>
            </a:pPr>
            <a:r>
              <a:rPr lang="en" sz="1600"/>
              <a:t>Non-uniform Metal Object Obstruction</a:t>
            </a:r>
            <a:endParaRPr sz="1600"/>
          </a:p>
          <a:p>
            <a:pPr marL="457200" lvl="0" indent="-330200" algn="l" rtl="0">
              <a:spcBef>
                <a:spcPts val="0"/>
              </a:spcBef>
              <a:spcAft>
                <a:spcPts val="0"/>
              </a:spcAft>
              <a:buSzPts val="1600"/>
              <a:buChar char="●"/>
            </a:pPr>
            <a:r>
              <a:rPr lang="en" sz="1600"/>
              <a:t>90° Angled </a:t>
            </a:r>
            <a:endParaRPr sz="1600"/>
          </a:p>
          <a:p>
            <a:pPr marL="457200" lvl="0" indent="-330200" algn="l" rtl="0">
              <a:spcBef>
                <a:spcPts val="0"/>
              </a:spcBef>
              <a:spcAft>
                <a:spcPts val="0"/>
              </a:spcAft>
              <a:buSzPts val="1600"/>
              <a:buChar char="●"/>
            </a:pPr>
            <a:r>
              <a:rPr lang="en" sz="1600"/>
              <a:t>180° Angled </a:t>
            </a:r>
            <a:endParaRPr sz="1600"/>
          </a:p>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51"/>
          <p:cNvPicPr preferRelativeResize="0"/>
          <p:nvPr/>
        </p:nvPicPr>
        <p:blipFill>
          <a:blip r:embed="rId3">
            <a:alphaModFix/>
          </a:blip>
          <a:stretch>
            <a:fillRect/>
          </a:stretch>
        </p:blipFill>
        <p:spPr>
          <a:xfrm>
            <a:off x="284025" y="180911"/>
            <a:ext cx="4030123" cy="2266928"/>
          </a:xfrm>
          <a:prstGeom prst="rect">
            <a:avLst/>
          </a:prstGeom>
          <a:noFill/>
          <a:ln>
            <a:noFill/>
          </a:ln>
        </p:spPr>
      </p:pic>
      <p:pic>
        <p:nvPicPr>
          <p:cNvPr id="317" name="Google Shape;317;p51"/>
          <p:cNvPicPr preferRelativeResize="0"/>
          <p:nvPr/>
        </p:nvPicPr>
        <p:blipFill>
          <a:blip r:embed="rId4">
            <a:alphaModFix/>
          </a:blip>
          <a:stretch>
            <a:fillRect/>
          </a:stretch>
        </p:blipFill>
        <p:spPr>
          <a:xfrm>
            <a:off x="4389163" y="180900"/>
            <a:ext cx="4030094" cy="2266925"/>
          </a:xfrm>
          <a:prstGeom prst="rect">
            <a:avLst/>
          </a:prstGeom>
          <a:noFill/>
          <a:ln>
            <a:noFill/>
          </a:ln>
        </p:spPr>
      </p:pic>
      <p:pic>
        <p:nvPicPr>
          <p:cNvPr id="318" name="Google Shape;318;p51"/>
          <p:cNvPicPr preferRelativeResize="0"/>
          <p:nvPr/>
        </p:nvPicPr>
        <p:blipFill rotWithShape="1">
          <a:blip r:embed="rId5">
            <a:alphaModFix/>
          </a:blip>
          <a:srcRect l="11843" t="7516" r="11843" b="16170"/>
          <a:stretch/>
        </p:blipFill>
        <p:spPr>
          <a:xfrm>
            <a:off x="284025" y="2512103"/>
            <a:ext cx="4030128" cy="2266947"/>
          </a:xfrm>
          <a:prstGeom prst="rect">
            <a:avLst/>
          </a:prstGeom>
          <a:noFill/>
          <a:ln>
            <a:noFill/>
          </a:ln>
        </p:spPr>
      </p:pic>
      <p:pic>
        <p:nvPicPr>
          <p:cNvPr id="319" name="Google Shape;319;p51"/>
          <p:cNvPicPr preferRelativeResize="0"/>
          <p:nvPr/>
        </p:nvPicPr>
        <p:blipFill>
          <a:blip r:embed="rId6">
            <a:alphaModFix/>
          </a:blip>
          <a:stretch>
            <a:fillRect/>
          </a:stretch>
        </p:blipFill>
        <p:spPr>
          <a:xfrm>
            <a:off x="4389150" y="2512113"/>
            <a:ext cx="4030123" cy="2266936"/>
          </a:xfrm>
          <a:prstGeom prst="rect">
            <a:avLst/>
          </a:prstGeom>
          <a:noFill/>
          <a:ln>
            <a:noFill/>
          </a:ln>
        </p:spPr>
      </p:pic>
      <p:sp>
        <p:nvSpPr>
          <p:cNvPr id="320" name="Google Shape;320;p51"/>
          <p:cNvSpPr txBox="1"/>
          <p:nvPr/>
        </p:nvSpPr>
        <p:spPr>
          <a:xfrm>
            <a:off x="2818200" y="4725052"/>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solidFill>
                  <a:srgbClr val="666666"/>
                </a:solidFill>
                <a:latin typeface="Helvetica Neue"/>
                <a:ea typeface="Helvetica Neue"/>
                <a:cs typeface="Helvetica Neue"/>
                <a:sym typeface="Helvetica Neue"/>
              </a:rPr>
              <a:t>Figure 6: Photos of the test cases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311700" y="361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Results</a:t>
            </a:r>
            <a:endParaRPr/>
          </a:p>
        </p:txBody>
      </p:sp>
      <p:graphicFrame>
        <p:nvGraphicFramePr>
          <p:cNvPr id="326" name="Google Shape;326;p52"/>
          <p:cNvGraphicFramePr/>
          <p:nvPr/>
        </p:nvGraphicFramePr>
        <p:xfrm>
          <a:off x="311700" y="1025125"/>
          <a:ext cx="3000000" cy="3000000"/>
        </p:xfrm>
        <a:graphic>
          <a:graphicData uri="http://schemas.openxmlformats.org/drawingml/2006/table">
            <a:tbl>
              <a:tblPr>
                <a:noFill/>
                <a:tableStyleId>{7E2EC773-2264-40DB-9EE4-76151FC0A998}</a:tableStyleId>
              </a:tblPr>
              <a:tblGrid>
                <a:gridCol w="903100">
                  <a:extLst>
                    <a:ext uri="{9D8B030D-6E8A-4147-A177-3AD203B41FA5}">
                      <a16:colId xmlns:a16="http://schemas.microsoft.com/office/drawing/2014/main" val="20000"/>
                    </a:ext>
                  </a:extLst>
                </a:gridCol>
                <a:gridCol w="710225">
                  <a:extLst>
                    <a:ext uri="{9D8B030D-6E8A-4147-A177-3AD203B41FA5}">
                      <a16:colId xmlns:a16="http://schemas.microsoft.com/office/drawing/2014/main" val="20001"/>
                    </a:ext>
                  </a:extLst>
                </a:gridCol>
                <a:gridCol w="710225">
                  <a:extLst>
                    <a:ext uri="{9D8B030D-6E8A-4147-A177-3AD203B41FA5}">
                      <a16:colId xmlns:a16="http://schemas.microsoft.com/office/drawing/2014/main" val="20002"/>
                    </a:ext>
                  </a:extLst>
                </a:gridCol>
                <a:gridCol w="710225">
                  <a:extLst>
                    <a:ext uri="{9D8B030D-6E8A-4147-A177-3AD203B41FA5}">
                      <a16:colId xmlns:a16="http://schemas.microsoft.com/office/drawing/2014/main" val="20003"/>
                    </a:ext>
                  </a:extLst>
                </a:gridCol>
                <a:gridCol w="710225">
                  <a:extLst>
                    <a:ext uri="{9D8B030D-6E8A-4147-A177-3AD203B41FA5}">
                      <a16:colId xmlns:a16="http://schemas.microsoft.com/office/drawing/2014/main" val="20004"/>
                    </a:ext>
                  </a:extLst>
                </a:gridCol>
                <a:gridCol w="710225">
                  <a:extLst>
                    <a:ext uri="{9D8B030D-6E8A-4147-A177-3AD203B41FA5}">
                      <a16:colId xmlns:a16="http://schemas.microsoft.com/office/drawing/2014/main" val="20005"/>
                    </a:ext>
                  </a:extLst>
                </a:gridCol>
                <a:gridCol w="710225">
                  <a:extLst>
                    <a:ext uri="{9D8B030D-6E8A-4147-A177-3AD203B41FA5}">
                      <a16:colId xmlns:a16="http://schemas.microsoft.com/office/drawing/2014/main" val="20006"/>
                    </a:ext>
                  </a:extLst>
                </a:gridCol>
                <a:gridCol w="710225">
                  <a:extLst>
                    <a:ext uri="{9D8B030D-6E8A-4147-A177-3AD203B41FA5}">
                      <a16:colId xmlns:a16="http://schemas.microsoft.com/office/drawing/2014/main" val="20007"/>
                    </a:ext>
                  </a:extLst>
                </a:gridCol>
                <a:gridCol w="710225">
                  <a:extLst>
                    <a:ext uri="{9D8B030D-6E8A-4147-A177-3AD203B41FA5}">
                      <a16:colId xmlns:a16="http://schemas.microsoft.com/office/drawing/2014/main" val="20008"/>
                    </a:ext>
                  </a:extLst>
                </a:gridCol>
                <a:gridCol w="710225">
                  <a:extLst>
                    <a:ext uri="{9D8B030D-6E8A-4147-A177-3AD203B41FA5}">
                      <a16:colId xmlns:a16="http://schemas.microsoft.com/office/drawing/2014/main" val="20009"/>
                    </a:ext>
                  </a:extLst>
                </a:gridCol>
                <a:gridCol w="710225">
                  <a:extLst>
                    <a:ext uri="{9D8B030D-6E8A-4147-A177-3AD203B41FA5}">
                      <a16:colId xmlns:a16="http://schemas.microsoft.com/office/drawing/2014/main" val="20010"/>
                    </a:ext>
                  </a:extLst>
                </a:gridCol>
              </a:tblGrid>
              <a:tr h="426600">
                <a:tc>
                  <a:txBody>
                    <a:bodyPr/>
                    <a:lstStyle/>
                    <a:p>
                      <a:pPr marL="0" lvl="0" indent="0" algn="ctr" rtl="0">
                        <a:spcBef>
                          <a:spcPts val="0"/>
                        </a:spcBef>
                        <a:spcAft>
                          <a:spcPts val="0"/>
                        </a:spcAft>
                        <a:buNone/>
                      </a:pPr>
                      <a:endParaRPr sz="1000">
                        <a:latin typeface="Helvetica Neue"/>
                        <a:ea typeface="Helvetica Neue"/>
                        <a:cs typeface="Helvetica Neue"/>
                        <a:sym typeface="Helvetica Neue"/>
                      </a:endParaRPr>
                    </a:p>
                  </a:txBody>
                  <a:tcPr marL="91425" marR="91425" marT="91425" marB="91425" anchor="ctr"/>
                </a:tc>
                <a:tc gridSpan="5">
                  <a:txBody>
                    <a:bodyPr/>
                    <a:lstStyle/>
                    <a:p>
                      <a:pPr marL="0" lvl="0" indent="0" algn="ctr" rtl="0">
                        <a:spcBef>
                          <a:spcPts val="0"/>
                        </a:spcBef>
                        <a:spcAft>
                          <a:spcPts val="0"/>
                        </a:spcAft>
                        <a:buNone/>
                      </a:pPr>
                      <a:r>
                        <a:rPr lang="en" sz="1000" b="1">
                          <a:solidFill>
                            <a:schemeClr val="lt1"/>
                          </a:solidFill>
                          <a:latin typeface="Helvetica Neue"/>
                          <a:ea typeface="Helvetica Neue"/>
                          <a:cs typeface="Helvetica Neue"/>
                          <a:sym typeface="Helvetica Neue"/>
                        </a:rPr>
                        <a:t>Mean RSSI (dBm)</a:t>
                      </a:r>
                      <a:endParaRPr sz="1000" b="1">
                        <a:solidFill>
                          <a:schemeClr val="lt1"/>
                        </a:solidFill>
                        <a:latin typeface="Helvetica Neue"/>
                        <a:ea typeface="Helvetica Neue"/>
                        <a:cs typeface="Helvetica Neue"/>
                        <a:sym typeface="Helvetica Neue"/>
                      </a:endParaRPr>
                    </a:p>
                  </a:txBody>
                  <a:tcPr marL="91425" marR="91425" marT="91425" marB="91425" anchor="ctr">
                    <a:solidFill>
                      <a:srgbClr val="00917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p>
                      <a:pPr marL="0" lvl="0" indent="0" algn="ctr" rtl="0">
                        <a:spcBef>
                          <a:spcPts val="0"/>
                        </a:spcBef>
                        <a:spcAft>
                          <a:spcPts val="0"/>
                        </a:spcAft>
                        <a:buNone/>
                      </a:pPr>
                      <a:r>
                        <a:rPr lang="en" sz="1000" b="1">
                          <a:solidFill>
                            <a:schemeClr val="lt1"/>
                          </a:solidFill>
                          <a:latin typeface="Helvetica Neue"/>
                          <a:ea typeface="Helvetica Neue"/>
                          <a:cs typeface="Helvetica Neue"/>
                          <a:sym typeface="Helvetica Neue"/>
                        </a:rPr>
                        <a:t>Standard Deviation of RSSI (dBm)</a:t>
                      </a:r>
                      <a:endParaRPr sz="1000" b="1">
                        <a:solidFill>
                          <a:schemeClr val="lt1"/>
                        </a:solidFill>
                        <a:latin typeface="Helvetica Neue"/>
                        <a:ea typeface="Helvetica Neue"/>
                        <a:cs typeface="Helvetica Neue"/>
                        <a:sym typeface="Helvetica Neue"/>
                      </a:endParaRPr>
                    </a:p>
                  </a:txBody>
                  <a:tcPr marL="91425" marR="91425" marT="91425" marB="91425" anchor="ctr">
                    <a:lnB w="9525" cap="flat" cmpd="sng">
                      <a:solidFill>
                        <a:srgbClr val="9E9E9E"/>
                      </a:solidFill>
                      <a:prstDash val="solid"/>
                      <a:round/>
                      <a:headEnd type="none" w="sm" len="sm"/>
                      <a:tailEnd type="none" w="sm" len="sm"/>
                    </a:lnB>
                    <a:solidFill>
                      <a:srgbClr val="00917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441400">
                <a:tc>
                  <a:txBody>
                    <a:bodyPr/>
                    <a:lstStyle/>
                    <a:p>
                      <a:pPr marL="0" lvl="0" indent="0" algn="ctr" rtl="0">
                        <a:spcBef>
                          <a:spcPts val="0"/>
                        </a:spcBef>
                        <a:spcAft>
                          <a:spcPts val="0"/>
                        </a:spcAft>
                        <a:buNone/>
                      </a:pPr>
                      <a:r>
                        <a:rPr lang="en" sz="1000" b="1">
                          <a:latin typeface="Helvetica Neue"/>
                          <a:ea typeface="Helvetica Neue"/>
                          <a:cs typeface="Helvetica Neue"/>
                          <a:sym typeface="Helvetica Neue"/>
                        </a:rPr>
                        <a:t>Distances</a:t>
                      </a:r>
                      <a:endParaRPr sz="1000" b="1">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20 cm</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40 cm</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60 cm</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80 cm</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100 cm</a:t>
                      </a:r>
                      <a:endParaRPr sz="1000">
                        <a:latin typeface="Helvetica Neue"/>
                        <a:ea typeface="Helvetica Neue"/>
                        <a:cs typeface="Helvetica Neue"/>
                        <a:sym typeface="Helvetica Neue"/>
                      </a:endParaRPr>
                    </a:p>
                  </a:txBody>
                  <a:tcPr marL="91425" marR="91425" marT="91425" marB="91425" anchor="ctr">
                    <a:lnR w="9525" cap="flat" cmpd="sng">
                      <a:solidFill>
                        <a:srgbClr val="9E9E9E"/>
                      </a:solidFill>
                      <a:prstDash val="solid"/>
                      <a:round/>
                      <a:headEnd type="none" w="sm" len="sm"/>
                      <a:tailEnd type="none" w="sm" len="sm"/>
                    </a:ln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20 cm</a:t>
                      </a:r>
                      <a:endParaRPr sz="1000">
                        <a:latin typeface="Helvetica Neue"/>
                        <a:ea typeface="Helvetica Neue"/>
                        <a:cs typeface="Helvetica Neue"/>
                        <a:sym typeface="Helvetica Neue"/>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40 cm</a:t>
                      </a:r>
                      <a:endParaRPr sz="1000">
                        <a:latin typeface="Helvetica Neue"/>
                        <a:ea typeface="Helvetica Neue"/>
                        <a:cs typeface="Helvetica Neue"/>
                        <a:sym typeface="Helvetica Neue"/>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60 cm</a:t>
                      </a:r>
                      <a:endParaRPr sz="1000">
                        <a:latin typeface="Helvetica Neue"/>
                        <a:ea typeface="Helvetica Neue"/>
                        <a:cs typeface="Helvetica Neue"/>
                        <a:sym typeface="Helvetica Neue"/>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80 cm</a:t>
                      </a:r>
                      <a:endParaRPr sz="1000">
                        <a:latin typeface="Helvetica Neue"/>
                        <a:ea typeface="Helvetica Neue"/>
                        <a:cs typeface="Helvetica Neue"/>
                        <a:sym typeface="Helvetica Neue"/>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100 cm</a:t>
                      </a:r>
                      <a:endParaRPr sz="1000">
                        <a:latin typeface="Helvetica Neue"/>
                        <a:ea typeface="Helvetica Neue"/>
                        <a:cs typeface="Helvetica Neue"/>
                        <a:sym typeface="Helvetica Neue"/>
                      </a:endParaRPr>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00917F">
                        <a:alpha val="20110"/>
                      </a:srgbClr>
                    </a:solidFill>
                  </a:tcPr>
                </a:tc>
                <a:extLst>
                  <a:ext uri="{0D108BD9-81ED-4DB2-BD59-A6C34878D82A}">
                    <a16:rowId xmlns:a16="http://schemas.microsoft.com/office/drawing/2014/main" val="10001"/>
                  </a:ext>
                </a:extLst>
              </a:tr>
              <a:tr h="461875">
                <a:tc>
                  <a:txBody>
                    <a:bodyPr/>
                    <a:lstStyle/>
                    <a:p>
                      <a:pPr marL="0" lvl="0" indent="0" algn="ctr" rtl="0">
                        <a:spcBef>
                          <a:spcPts val="0"/>
                        </a:spcBef>
                        <a:spcAft>
                          <a:spcPts val="0"/>
                        </a:spcAft>
                        <a:buNone/>
                      </a:pPr>
                      <a:r>
                        <a:rPr lang="en" sz="1000" b="1">
                          <a:latin typeface="Helvetica Neue"/>
                          <a:ea typeface="Helvetica Neue"/>
                          <a:cs typeface="Helvetica Neue"/>
                          <a:sym typeface="Helvetica Neue"/>
                        </a:rPr>
                        <a:t>Control (Filtered)</a:t>
                      </a:r>
                      <a:endParaRPr sz="1000" b="1">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-27.96</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-31.41</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-37.46</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-38.19</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-45.05</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0.034</a:t>
                      </a:r>
                      <a:endParaRPr sz="1000">
                        <a:latin typeface="Helvetica Neue"/>
                        <a:ea typeface="Helvetica Neue"/>
                        <a:cs typeface="Helvetica Neue"/>
                        <a:sym typeface="Helvetica Neue"/>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0.187</a:t>
                      </a:r>
                      <a:endParaRPr sz="1000">
                        <a:latin typeface="Helvetica Neue"/>
                        <a:ea typeface="Helvetica Neue"/>
                        <a:cs typeface="Helvetica Neue"/>
                        <a:sym typeface="Helvetica Neue"/>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0.404</a:t>
                      </a:r>
                      <a:endParaRPr sz="1000">
                        <a:latin typeface="Helvetica Neue"/>
                        <a:ea typeface="Helvetica Neue"/>
                        <a:cs typeface="Helvetica Neue"/>
                        <a:sym typeface="Helvetica Neue"/>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0.206</a:t>
                      </a:r>
                      <a:endParaRPr sz="1000">
                        <a:latin typeface="Helvetica Neue"/>
                        <a:ea typeface="Helvetica Neue"/>
                        <a:cs typeface="Helvetica Neue"/>
                        <a:sym typeface="Helvetica Neue"/>
                      </a:endParaRPr>
                    </a:p>
                  </a:txBody>
                  <a:tcPr marL="91425" marR="91425" marT="91425" marB="91425" anchor="ctr">
                    <a:lnT w="9525" cap="flat" cmpd="sng">
                      <a:solidFill>
                        <a:srgbClr val="9E9E9E"/>
                      </a:solidFill>
                      <a:prstDash val="solid"/>
                      <a:round/>
                      <a:headEnd type="none" w="sm" len="sm"/>
                      <a:tailEnd type="none" w="sm" len="sm"/>
                    </a:lnT>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0.749</a:t>
                      </a:r>
                      <a:endParaRPr sz="1000">
                        <a:latin typeface="Helvetica Neue"/>
                        <a:ea typeface="Helvetica Neue"/>
                        <a:cs typeface="Helvetica Neue"/>
                        <a:sym typeface="Helvetica Neue"/>
                      </a:endParaRPr>
                    </a:p>
                  </a:txBody>
                  <a:tcPr marL="91425" marR="91425" marT="91425" marB="91425" anchor="ctr">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r h="461875">
                <a:tc>
                  <a:txBody>
                    <a:bodyPr/>
                    <a:lstStyle/>
                    <a:p>
                      <a:pPr marL="0" lvl="0" indent="0" algn="ctr" rtl="0">
                        <a:spcBef>
                          <a:spcPts val="0"/>
                        </a:spcBef>
                        <a:spcAft>
                          <a:spcPts val="0"/>
                        </a:spcAft>
                        <a:buNone/>
                      </a:pPr>
                      <a:r>
                        <a:rPr lang="en" sz="1000" b="1">
                          <a:latin typeface="Helvetica Neue"/>
                          <a:ea typeface="Helvetica Neue"/>
                          <a:cs typeface="Helvetica Neue"/>
                          <a:sym typeface="Helvetica Neue"/>
                        </a:rPr>
                        <a:t>Obstruction:Chipboard</a:t>
                      </a:r>
                      <a:endParaRPr sz="1000" b="1">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-26.60</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-29.37</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-31.17</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-34.01</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-49.15</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0.107</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0.088</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0.258</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0.031</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0.176</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extLst>
                  <a:ext uri="{0D108BD9-81ED-4DB2-BD59-A6C34878D82A}">
                    <a16:rowId xmlns:a16="http://schemas.microsoft.com/office/drawing/2014/main" val="10003"/>
                  </a:ext>
                </a:extLst>
              </a:tr>
              <a:tr h="606200">
                <a:tc>
                  <a:txBody>
                    <a:bodyPr/>
                    <a:lstStyle/>
                    <a:p>
                      <a:pPr marL="0" lvl="0" indent="0" algn="ctr" rtl="0">
                        <a:spcBef>
                          <a:spcPts val="0"/>
                        </a:spcBef>
                        <a:spcAft>
                          <a:spcPts val="0"/>
                        </a:spcAft>
                        <a:buNone/>
                      </a:pPr>
                      <a:r>
                        <a:rPr lang="en" sz="1000" b="1">
                          <a:latin typeface="Helvetica Neue"/>
                          <a:ea typeface="Helvetica Neue"/>
                          <a:cs typeface="Helvetica Neue"/>
                          <a:sym typeface="Helvetica Neue"/>
                        </a:rPr>
                        <a:t>Obstruction:Metal Object</a:t>
                      </a:r>
                      <a:endParaRPr sz="1000" b="1">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-41.26</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-35.01</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-49.45</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-48.32</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-46.65</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0.314</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0.509</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1.532</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3.64</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0.318</a:t>
                      </a:r>
                      <a:endParaRPr sz="1000">
                        <a:latin typeface="Helvetica Neue"/>
                        <a:ea typeface="Helvetica Neue"/>
                        <a:cs typeface="Helvetica Neue"/>
                        <a:sym typeface="Helvetica Neue"/>
                      </a:endParaRPr>
                    </a:p>
                  </a:txBody>
                  <a:tcPr marL="91425" marR="91425" marT="91425" marB="91425" anchor="ctr"/>
                </a:tc>
                <a:extLst>
                  <a:ext uri="{0D108BD9-81ED-4DB2-BD59-A6C34878D82A}">
                    <a16:rowId xmlns:a16="http://schemas.microsoft.com/office/drawing/2014/main" val="10004"/>
                  </a:ext>
                </a:extLst>
              </a:tr>
              <a:tr h="441400">
                <a:tc>
                  <a:txBody>
                    <a:bodyPr/>
                    <a:lstStyle/>
                    <a:p>
                      <a:pPr marL="0" lvl="0" indent="0" algn="ctr" rtl="0">
                        <a:spcBef>
                          <a:spcPts val="0"/>
                        </a:spcBef>
                        <a:spcAft>
                          <a:spcPts val="0"/>
                        </a:spcAft>
                        <a:buNone/>
                      </a:pPr>
                      <a:r>
                        <a:rPr lang="en" sz="1000" b="1">
                          <a:latin typeface="Helvetica Neue"/>
                          <a:ea typeface="Helvetica Neue"/>
                          <a:cs typeface="Helvetica Neue"/>
                          <a:sym typeface="Helvetica Neue"/>
                        </a:rPr>
                        <a:t>90° Angled</a:t>
                      </a:r>
                      <a:endParaRPr sz="1000" b="1">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-33.90</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-37.90</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-46.04</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-51.57</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-44.24</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0.532</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0.559</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1.17</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0.717</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0.548</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extLst>
                  <a:ext uri="{0D108BD9-81ED-4DB2-BD59-A6C34878D82A}">
                    <a16:rowId xmlns:a16="http://schemas.microsoft.com/office/drawing/2014/main" val="10005"/>
                  </a:ext>
                </a:extLst>
              </a:tr>
              <a:tr h="461875">
                <a:tc>
                  <a:txBody>
                    <a:bodyPr/>
                    <a:lstStyle/>
                    <a:p>
                      <a:pPr marL="0" lvl="0" indent="0" algn="ctr" rtl="0">
                        <a:spcBef>
                          <a:spcPts val="0"/>
                        </a:spcBef>
                        <a:spcAft>
                          <a:spcPts val="0"/>
                        </a:spcAft>
                        <a:buNone/>
                      </a:pPr>
                      <a:r>
                        <a:rPr lang="en" sz="1000" b="1">
                          <a:latin typeface="Helvetica Neue"/>
                          <a:ea typeface="Helvetica Neue"/>
                          <a:cs typeface="Helvetica Neue"/>
                          <a:sym typeface="Helvetica Neue"/>
                        </a:rPr>
                        <a:t>180° Angled</a:t>
                      </a:r>
                      <a:endParaRPr sz="1000" b="1">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-27.71</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-33.85</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-36.95</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-39.91</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-37.79</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0.090</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0.131</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0.107</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0.127</a:t>
                      </a:r>
                      <a:endParaRPr sz="1000">
                        <a:latin typeface="Helvetica Neue"/>
                        <a:ea typeface="Helvetica Neue"/>
                        <a:cs typeface="Helvetica Neue"/>
                        <a:sym typeface="Helvetica Neue"/>
                      </a:endParaRPr>
                    </a:p>
                  </a:txBody>
                  <a:tcPr marL="91425" marR="91425" marT="91425" marB="91425" anchor="ct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0.197</a:t>
                      </a:r>
                      <a:endParaRPr sz="1000">
                        <a:latin typeface="Helvetica Neue"/>
                        <a:ea typeface="Helvetica Neue"/>
                        <a:cs typeface="Helvetica Neue"/>
                        <a:sym typeface="Helvetica Neue"/>
                      </a:endParaRPr>
                    </a:p>
                  </a:txBody>
                  <a:tcPr marL="91425" marR="91425" marT="91425" marB="91425" anchor="ctr"/>
                </a:tc>
                <a:extLst>
                  <a:ext uri="{0D108BD9-81ED-4DB2-BD59-A6C34878D82A}">
                    <a16:rowId xmlns:a16="http://schemas.microsoft.com/office/drawing/2014/main" val="10006"/>
                  </a:ext>
                </a:extLst>
              </a:tr>
              <a:tr h="461875">
                <a:tc>
                  <a:txBody>
                    <a:bodyPr/>
                    <a:lstStyle/>
                    <a:p>
                      <a:pPr marL="0" lvl="0" indent="0" algn="ctr" rtl="0">
                        <a:spcBef>
                          <a:spcPts val="0"/>
                        </a:spcBef>
                        <a:spcAft>
                          <a:spcPts val="0"/>
                        </a:spcAft>
                        <a:buNone/>
                      </a:pPr>
                      <a:r>
                        <a:rPr lang="en" sz="1000" b="1">
                          <a:latin typeface="Helvetica Neue"/>
                          <a:ea typeface="Helvetica Neue"/>
                          <a:cs typeface="Helvetica Neue"/>
                          <a:sym typeface="Helvetica Neue"/>
                        </a:rPr>
                        <a:t>Control (Raw)</a:t>
                      </a:r>
                      <a:endParaRPr sz="1000" b="1">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-30.64</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-33.83</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-34.40</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-37.71</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-43.52</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0.520</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0.425</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0.616</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0.475</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sz="1000">
                          <a:latin typeface="Helvetica Neue"/>
                          <a:ea typeface="Helvetica Neue"/>
                          <a:cs typeface="Helvetica Neue"/>
                          <a:sym typeface="Helvetica Neue"/>
                        </a:rPr>
                        <a:t>0.842</a:t>
                      </a:r>
                      <a:endParaRPr sz="1000">
                        <a:latin typeface="Helvetica Neue"/>
                        <a:ea typeface="Helvetica Neue"/>
                        <a:cs typeface="Helvetica Neue"/>
                        <a:sym typeface="Helvetica Neue"/>
                      </a:endParaRPr>
                    </a:p>
                  </a:txBody>
                  <a:tcPr marL="91425" marR="91425" marT="91425" marB="91425" anchor="ctr">
                    <a:solidFill>
                      <a:srgbClr val="00917F">
                        <a:alpha val="20110"/>
                      </a:srgbClr>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Results</a:t>
            </a:r>
            <a:endParaRPr/>
          </a:p>
        </p:txBody>
      </p:sp>
      <p:pic>
        <p:nvPicPr>
          <p:cNvPr id="332" name="Google Shape;332;p53"/>
          <p:cNvPicPr preferRelativeResize="0"/>
          <p:nvPr/>
        </p:nvPicPr>
        <p:blipFill rotWithShape="1">
          <a:blip r:embed="rId3">
            <a:alphaModFix/>
          </a:blip>
          <a:srcRect l="8030" t="7581" r="8489" b="4358"/>
          <a:stretch/>
        </p:blipFill>
        <p:spPr>
          <a:xfrm>
            <a:off x="917100" y="889325"/>
            <a:ext cx="7309824" cy="3825499"/>
          </a:xfrm>
          <a:prstGeom prst="rect">
            <a:avLst/>
          </a:prstGeom>
          <a:noFill/>
          <a:ln>
            <a:noFill/>
          </a:ln>
        </p:spPr>
      </p:pic>
      <p:sp>
        <p:nvSpPr>
          <p:cNvPr id="333" name="Google Shape;333;p53"/>
          <p:cNvSpPr txBox="1"/>
          <p:nvPr/>
        </p:nvSpPr>
        <p:spPr>
          <a:xfrm>
            <a:off x="2486100" y="4661250"/>
            <a:ext cx="41718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solidFill>
                  <a:srgbClr val="666666"/>
                </a:solidFill>
                <a:latin typeface="Helvetica Neue"/>
                <a:ea typeface="Helvetica Neue"/>
                <a:cs typeface="Helvetica Neue"/>
                <a:sym typeface="Helvetica Neue"/>
              </a:rPr>
              <a:t>Figure 7: Mean RSSI vs. Distance plot for 3 cases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title"/>
          </p:nvPr>
        </p:nvSpPr>
        <p:spPr>
          <a:xfrm>
            <a:off x="311700" y="3483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Introduction </a:t>
            </a:r>
            <a:endParaRPr/>
          </a:p>
        </p:txBody>
      </p:sp>
      <p:sp>
        <p:nvSpPr>
          <p:cNvPr id="130" name="Google Shape;130;p27"/>
          <p:cNvSpPr txBox="1"/>
          <p:nvPr/>
        </p:nvSpPr>
        <p:spPr>
          <a:xfrm>
            <a:off x="414450" y="1069150"/>
            <a:ext cx="6645900" cy="615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accent2"/>
              </a:buClr>
              <a:buSzPts val="1400"/>
              <a:buFont typeface="Helvetica Neue"/>
              <a:buChar char="●"/>
            </a:pPr>
            <a:r>
              <a:rPr lang="en">
                <a:solidFill>
                  <a:schemeClr val="accent2"/>
                </a:solidFill>
                <a:latin typeface="Helvetica Neue"/>
                <a:ea typeface="Helvetica Neue"/>
                <a:cs typeface="Helvetica Neue"/>
                <a:sym typeface="Helvetica Neue"/>
              </a:rPr>
              <a:t>Lambda Company was established in October 2021 at METU, Ankara.</a:t>
            </a:r>
            <a:endParaRPr>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a:latin typeface="Helvetica Neue"/>
              <a:ea typeface="Helvetica Neue"/>
              <a:cs typeface="Helvetica Neue"/>
              <a:sym typeface="Helvetica Neue"/>
            </a:endParaRPr>
          </a:p>
        </p:txBody>
      </p:sp>
      <p:sp>
        <p:nvSpPr>
          <p:cNvPr id="131" name="Google Shape;131;p27"/>
          <p:cNvSpPr txBox="1"/>
          <p:nvPr/>
        </p:nvSpPr>
        <p:spPr>
          <a:xfrm>
            <a:off x="564325" y="2329900"/>
            <a:ext cx="2378400" cy="1693200"/>
          </a:xfrm>
          <a:prstGeom prst="rect">
            <a:avLst/>
          </a:prstGeom>
          <a:solidFill>
            <a:srgbClr val="00917F"/>
          </a:solidFill>
          <a:ln w="952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1"/>
                </a:solidFill>
                <a:latin typeface="Helvetica Neue"/>
                <a:ea typeface="Helvetica Neue"/>
                <a:cs typeface="Helvetica Neue"/>
                <a:sym typeface="Helvetica Neue"/>
              </a:rPr>
              <a:t>Innovative</a:t>
            </a:r>
            <a:endParaRPr>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
                <a:solidFill>
                  <a:schemeClr val="lt1"/>
                </a:solidFill>
                <a:latin typeface="Helvetica Neue"/>
                <a:ea typeface="Helvetica Neue"/>
                <a:cs typeface="Helvetica Neue"/>
                <a:sym typeface="Helvetica Neue"/>
              </a:rPr>
              <a:t>Technological Development</a:t>
            </a:r>
            <a:endParaRPr>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
                <a:solidFill>
                  <a:schemeClr val="lt1"/>
                </a:solidFill>
                <a:latin typeface="Helvetica Neue"/>
                <a:ea typeface="Helvetica Neue"/>
                <a:cs typeface="Helvetica Neue"/>
                <a:sym typeface="Helvetica Neue"/>
              </a:rPr>
              <a:t>Creative</a:t>
            </a:r>
            <a:endParaRPr>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
                <a:solidFill>
                  <a:schemeClr val="lt1"/>
                </a:solidFill>
                <a:latin typeface="Helvetica Neue"/>
                <a:ea typeface="Helvetica Neue"/>
                <a:cs typeface="Helvetica Neue"/>
                <a:sym typeface="Helvetica Neue"/>
              </a:rPr>
              <a:t>Reliable</a:t>
            </a:r>
            <a:endParaRPr>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
                <a:solidFill>
                  <a:schemeClr val="lt1"/>
                </a:solidFill>
                <a:latin typeface="Helvetica Neue"/>
                <a:ea typeface="Helvetica Neue"/>
                <a:cs typeface="Helvetica Neue"/>
                <a:sym typeface="Helvetica Neue"/>
              </a:rPr>
              <a:t>Energy-efficient</a:t>
            </a:r>
            <a:endParaRPr>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
                <a:solidFill>
                  <a:schemeClr val="lt1"/>
                </a:solidFill>
                <a:latin typeface="Helvetica Neue"/>
                <a:ea typeface="Helvetica Neue"/>
                <a:cs typeface="Helvetica Neue"/>
                <a:sym typeface="Helvetica Neue"/>
              </a:rPr>
              <a:t>Environmentally</a:t>
            </a:r>
            <a:endParaRPr>
              <a:solidFill>
                <a:schemeClr val="lt1"/>
              </a:solidFill>
              <a:latin typeface="Helvetica Neue"/>
              <a:ea typeface="Helvetica Neue"/>
              <a:cs typeface="Helvetica Neue"/>
              <a:sym typeface="Helvetica Neue"/>
            </a:endParaRPr>
          </a:p>
          <a:p>
            <a:pPr marL="0" lvl="0" indent="0" algn="ctr" rtl="0">
              <a:spcBef>
                <a:spcPts val="0"/>
              </a:spcBef>
              <a:spcAft>
                <a:spcPts val="0"/>
              </a:spcAft>
              <a:buNone/>
            </a:pPr>
            <a:r>
              <a:rPr lang="en">
                <a:solidFill>
                  <a:schemeClr val="lt1"/>
                </a:solidFill>
                <a:latin typeface="Helvetica Neue"/>
                <a:ea typeface="Helvetica Neue"/>
                <a:cs typeface="Helvetica Neue"/>
                <a:sym typeface="Helvetica Neue"/>
              </a:rPr>
              <a:t>Human-friendly</a:t>
            </a:r>
            <a:endParaRPr>
              <a:solidFill>
                <a:schemeClr val="lt1"/>
              </a:solidFill>
              <a:latin typeface="Helvetica Neue"/>
              <a:ea typeface="Helvetica Neue"/>
              <a:cs typeface="Helvetica Neue"/>
              <a:sym typeface="Helvetica Neue"/>
            </a:endParaRPr>
          </a:p>
        </p:txBody>
      </p:sp>
      <p:sp>
        <p:nvSpPr>
          <p:cNvPr id="132" name="Google Shape;132;p27"/>
          <p:cNvSpPr txBox="1"/>
          <p:nvPr/>
        </p:nvSpPr>
        <p:spPr>
          <a:xfrm>
            <a:off x="4369525" y="1833000"/>
            <a:ext cx="3894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917F"/>
                </a:solidFill>
                <a:latin typeface="Helvetica Neue"/>
                <a:ea typeface="Helvetica Neue"/>
                <a:cs typeface="Helvetica Neue"/>
                <a:sym typeface="Helvetica Neue"/>
              </a:rPr>
              <a:t>Mission</a:t>
            </a:r>
            <a:endParaRPr b="1">
              <a:solidFill>
                <a:srgbClr val="00917F"/>
              </a:solidFill>
              <a:latin typeface="Helvetica Neue"/>
              <a:ea typeface="Helvetica Neue"/>
              <a:cs typeface="Helvetica Neue"/>
              <a:sym typeface="Helvetica Neue"/>
            </a:endParaRPr>
          </a:p>
          <a:p>
            <a:pPr marL="114300" lvl="0" indent="0" algn="l" rtl="0">
              <a:spcBef>
                <a:spcPts val="0"/>
              </a:spcBef>
              <a:spcAft>
                <a:spcPts val="0"/>
              </a:spcAft>
              <a:buNone/>
            </a:pPr>
            <a:r>
              <a:rPr lang="en">
                <a:solidFill>
                  <a:schemeClr val="accent2"/>
                </a:solidFill>
                <a:latin typeface="Helvetica Neue"/>
                <a:ea typeface="Helvetica Neue"/>
                <a:cs typeface="Helvetica Neue"/>
                <a:sym typeface="Helvetica Neue"/>
              </a:rPr>
              <a:t>To provide innovative, reliable products and energy-efficient solutions in the field</a:t>
            </a:r>
            <a:endParaRPr>
              <a:solidFill>
                <a:schemeClr val="accent2"/>
              </a:solidFill>
              <a:latin typeface="Helvetica Neue"/>
              <a:ea typeface="Helvetica Neue"/>
              <a:cs typeface="Helvetica Neue"/>
              <a:sym typeface="Helvetica Neue"/>
            </a:endParaRPr>
          </a:p>
          <a:p>
            <a:pPr marL="114300" lvl="0" indent="0" algn="l" rtl="0">
              <a:spcBef>
                <a:spcPts val="0"/>
              </a:spcBef>
              <a:spcAft>
                <a:spcPts val="0"/>
              </a:spcAft>
              <a:buNone/>
            </a:pPr>
            <a:r>
              <a:rPr lang="en">
                <a:solidFill>
                  <a:schemeClr val="accent2"/>
                </a:solidFill>
                <a:latin typeface="Helvetica Neue"/>
                <a:ea typeface="Helvetica Neue"/>
                <a:cs typeface="Helvetica Neue"/>
                <a:sym typeface="Helvetica Neue"/>
              </a:rPr>
              <a:t>of electronics and system integration, and to make people's lives easier with the</a:t>
            </a:r>
            <a:endParaRPr>
              <a:solidFill>
                <a:schemeClr val="accent2"/>
              </a:solidFill>
              <a:latin typeface="Helvetica Neue"/>
              <a:ea typeface="Helvetica Neue"/>
              <a:cs typeface="Helvetica Neue"/>
              <a:sym typeface="Helvetica Neue"/>
            </a:endParaRPr>
          </a:p>
          <a:p>
            <a:pPr marL="114300" lvl="0" indent="0" algn="l" rtl="0">
              <a:spcBef>
                <a:spcPts val="0"/>
              </a:spcBef>
              <a:spcAft>
                <a:spcPts val="0"/>
              </a:spcAft>
              <a:buNone/>
            </a:pPr>
            <a:r>
              <a:rPr lang="en">
                <a:solidFill>
                  <a:schemeClr val="accent2"/>
                </a:solidFill>
                <a:latin typeface="Helvetica Neue"/>
                <a:ea typeface="Helvetica Neue"/>
                <a:cs typeface="Helvetica Neue"/>
                <a:sym typeface="Helvetica Neue"/>
              </a:rPr>
              <a:t>projects it produces.</a:t>
            </a:r>
            <a:endParaRPr>
              <a:solidFill>
                <a:schemeClr val="accent2"/>
              </a:solidFill>
              <a:latin typeface="Helvetica Neue"/>
              <a:ea typeface="Helvetica Neue"/>
              <a:cs typeface="Helvetica Neue"/>
              <a:sym typeface="Helvetica Neue"/>
            </a:endParaRPr>
          </a:p>
        </p:txBody>
      </p:sp>
      <p:sp>
        <p:nvSpPr>
          <p:cNvPr id="133" name="Google Shape;133;p27"/>
          <p:cNvSpPr txBox="1"/>
          <p:nvPr/>
        </p:nvSpPr>
        <p:spPr>
          <a:xfrm>
            <a:off x="4333225" y="3267225"/>
            <a:ext cx="3966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00917F"/>
                </a:solidFill>
                <a:latin typeface="Helvetica Neue"/>
                <a:ea typeface="Helvetica Neue"/>
                <a:cs typeface="Helvetica Neue"/>
                <a:sym typeface="Helvetica Neue"/>
              </a:rPr>
              <a:t>Vision</a:t>
            </a:r>
            <a:endParaRPr b="1">
              <a:solidFill>
                <a:srgbClr val="00917F"/>
              </a:solidFill>
              <a:latin typeface="Helvetica Neue"/>
              <a:ea typeface="Helvetica Neue"/>
              <a:cs typeface="Helvetica Neue"/>
              <a:sym typeface="Helvetica Neue"/>
            </a:endParaRPr>
          </a:p>
          <a:p>
            <a:pPr marL="114300" lvl="0" indent="0" algn="l" rtl="0">
              <a:spcBef>
                <a:spcPts val="0"/>
              </a:spcBef>
              <a:spcAft>
                <a:spcPts val="0"/>
              </a:spcAft>
              <a:buNone/>
            </a:pPr>
            <a:r>
              <a:rPr lang="en">
                <a:solidFill>
                  <a:schemeClr val="accent2"/>
                </a:solidFill>
                <a:latin typeface="Helvetica Neue"/>
                <a:ea typeface="Helvetica Neue"/>
                <a:cs typeface="Helvetica Neue"/>
                <a:sym typeface="Helvetica Neue"/>
              </a:rPr>
              <a:t>To be a reliable, innovative, environmentally  and human-friendly technology company that maintains its sustainable growth with the values it creates.</a:t>
            </a:r>
            <a:endParaRPr>
              <a:solidFill>
                <a:schemeClr val="accent2"/>
              </a:solidFill>
              <a:latin typeface="Helvetica Neue"/>
              <a:ea typeface="Helvetica Neue"/>
              <a:cs typeface="Helvetica Neue"/>
              <a:sym typeface="Helvetica Neue"/>
            </a:endParaRPr>
          </a:p>
        </p:txBody>
      </p:sp>
      <p:cxnSp>
        <p:nvCxnSpPr>
          <p:cNvPr id="134" name="Google Shape;134;p27"/>
          <p:cNvCxnSpPr>
            <a:stCxn id="131" idx="3"/>
            <a:endCxn id="132" idx="1"/>
          </p:cNvCxnSpPr>
          <p:nvPr/>
        </p:nvCxnSpPr>
        <p:spPr>
          <a:xfrm rot="10800000" flipH="1">
            <a:off x="2942725" y="2571700"/>
            <a:ext cx="1426800" cy="604800"/>
          </a:xfrm>
          <a:prstGeom prst="curvedConnector3">
            <a:avLst>
              <a:gd name="adj1" fmla="val 50000"/>
            </a:avLst>
          </a:prstGeom>
          <a:noFill/>
          <a:ln w="9525" cap="flat" cmpd="sng">
            <a:solidFill>
              <a:schemeClr val="dk2"/>
            </a:solidFill>
            <a:prstDash val="solid"/>
            <a:round/>
            <a:headEnd type="none" w="med" len="med"/>
            <a:tailEnd type="none" w="med" len="med"/>
          </a:ln>
        </p:spPr>
      </p:cxnSp>
      <p:cxnSp>
        <p:nvCxnSpPr>
          <p:cNvPr id="135" name="Google Shape;135;p27"/>
          <p:cNvCxnSpPr>
            <a:stCxn id="133" idx="1"/>
            <a:endCxn id="131" idx="3"/>
          </p:cNvCxnSpPr>
          <p:nvPr/>
        </p:nvCxnSpPr>
        <p:spPr>
          <a:xfrm rot="10800000">
            <a:off x="2942725" y="3176475"/>
            <a:ext cx="1390500" cy="721800"/>
          </a:xfrm>
          <a:prstGeom prst="curvedConnector3">
            <a:avLst>
              <a:gd name="adj1" fmla="val 50000"/>
            </a:avLst>
          </a:prstGeom>
          <a:noFill/>
          <a:ln w="9525" cap="flat" cmpd="sng">
            <a:solidFill>
              <a:schemeClr val="dk2"/>
            </a:solidFill>
            <a:prstDash val="solid"/>
            <a:round/>
            <a:headEnd type="none" w="med" len="med"/>
            <a:tailEnd type="none" w="med" len="med"/>
          </a:ln>
        </p:spPr>
      </p:cxnSp>
      <p:pic>
        <p:nvPicPr>
          <p:cNvPr id="136" name="Google Shape;136;p27"/>
          <p:cNvPicPr preferRelativeResize="0"/>
          <p:nvPr/>
        </p:nvPicPr>
        <p:blipFill>
          <a:blip r:embed="rId3">
            <a:alphaModFix/>
          </a:blip>
          <a:stretch>
            <a:fillRect/>
          </a:stretch>
        </p:blipFill>
        <p:spPr>
          <a:xfrm>
            <a:off x="7182825" y="-47650"/>
            <a:ext cx="1598250" cy="1598250"/>
          </a:xfrm>
          <a:prstGeom prst="rect">
            <a:avLst/>
          </a:prstGeom>
          <a:noFill/>
          <a:ln>
            <a:noFill/>
          </a:ln>
        </p:spPr>
      </p:pic>
      <p:sp>
        <p:nvSpPr>
          <p:cNvPr id="137" name="Google Shape;137;p27"/>
          <p:cNvSpPr/>
          <p:nvPr/>
        </p:nvSpPr>
        <p:spPr>
          <a:xfrm>
            <a:off x="8214800" y="4244702"/>
            <a:ext cx="880800" cy="784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xfrm>
            <a:off x="311700" y="3378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Results</a:t>
            </a:r>
            <a:endParaRPr/>
          </a:p>
        </p:txBody>
      </p:sp>
      <p:pic>
        <p:nvPicPr>
          <p:cNvPr id="339" name="Google Shape;339;p54"/>
          <p:cNvPicPr preferRelativeResize="0"/>
          <p:nvPr/>
        </p:nvPicPr>
        <p:blipFill rotWithShape="1">
          <a:blip r:embed="rId3">
            <a:alphaModFix/>
          </a:blip>
          <a:srcRect l="7898" t="7293" r="9044" b="4085"/>
          <a:stretch/>
        </p:blipFill>
        <p:spPr>
          <a:xfrm>
            <a:off x="851449" y="846250"/>
            <a:ext cx="7312524" cy="3870600"/>
          </a:xfrm>
          <a:prstGeom prst="rect">
            <a:avLst/>
          </a:prstGeom>
          <a:noFill/>
          <a:ln>
            <a:noFill/>
          </a:ln>
        </p:spPr>
      </p:pic>
      <p:sp>
        <p:nvSpPr>
          <p:cNvPr id="340" name="Google Shape;340;p54"/>
          <p:cNvSpPr txBox="1"/>
          <p:nvPr/>
        </p:nvSpPr>
        <p:spPr>
          <a:xfrm>
            <a:off x="1893150" y="4672000"/>
            <a:ext cx="5357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solidFill>
                  <a:srgbClr val="666666"/>
                </a:solidFill>
                <a:latin typeface="Helvetica Neue"/>
                <a:ea typeface="Helvetica Neue"/>
                <a:cs typeface="Helvetica Neue"/>
                <a:sym typeface="Helvetica Neue"/>
              </a:rPr>
              <a:t>Figure 8: Standard Deviation of RSSI vs. Distance plot for 3 cases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Test Results</a:t>
            </a:r>
            <a:endParaRPr/>
          </a:p>
        </p:txBody>
      </p:sp>
      <p:graphicFrame>
        <p:nvGraphicFramePr>
          <p:cNvPr id="346" name="Google Shape;346;p55"/>
          <p:cNvGraphicFramePr/>
          <p:nvPr/>
        </p:nvGraphicFramePr>
        <p:xfrm>
          <a:off x="852588" y="1254863"/>
          <a:ext cx="3000000" cy="3000000"/>
        </p:xfrm>
        <a:graphic>
          <a:graphicData uri="http://schemas.openxmlformats.org/drawingml/2006/table">
            <a:tbl>
              <a:tblPr>
                <a:noFill/>
                <a:tableStyleId>{7E2EC773-2264-40DB-9EE4-76151FC0A998}</a:tableStyleId>
              </a:tblPr>
              <a:tblGrid>
                <a:gridCol w="1534775">
                  <a:extLst>
                    <a:ext uri="{9D8B030D-6E8A-4147-A177-3AD203B41FA5}">
                      <a16:colId xmlns:a16="http://schemas.microsoft.com/office/drawing/2014/main" val="20000"/>
                    </a:ext>
                  </a:extLst>
                </a:gridCol>
                <a:gridCol w="1534775">
                  <a:extLst>
                    <a:ext uri="{9D8B030D-6E8A-4147-A177-3AD203B41FA5}">
                      <a16:colId xmlns:a16="http://schemas.microsoft.com/office/drawing/2014/main" val="20001"/>
                    </a:ext>
                  </a:extLst>
                </a:gridCol>
                <a:gridCol w="1534775">
                  <a:extLst>
                    <a:ext uri="{9D8B030D-6E8A-4147-A177-3AD203B41FA5}">
                      <a16:colId xmlns:a16="http://schemas.microsoft.com/office/drawing/2014/main" val="20002"/>
                    </a:ext>
                  </a:extLst>
                </a:gridCol>
              </a:tblGrid>
              <a:tr h="954350">
                <a:tc>
                  <a:txBody>
                    <a:bodyPr/>
                    <a:lstStyle/>
                    <a:p>
                      <a:pPr marL="0" lvl="0" indent="0" algn="ctr" rtl="0">
                        <a:spcBef>
                          <a:spcPts val="0"/>
                        </a:spcBef>
                        <a:spcAft>
                          <a:spcPts val="0"/>
                        </a:spcAft>
                        <a:buNone/>
                      </a:pPr>
                      <a:r>
                        <a:rPr lang="en" b="1">
                          <a:solidFill>
                            <a:schemeClr val="lt1"/>
                          </a:solidFill>
                        </a:rPr>
                        <a:t>Set Threshold Distance (cm)</a:t>
                      </a:r>
                      <a:endParaRPr b="1">
                        <a:solidFill>
                          <a:schemeClr val="lt1"/>
                        </a:solidFill>
                      </a:endParaRPr>
                    </a:p>
                  </a:txBody>
                  <a:tcPr marL="91425" marR="91425" marT="91425" marB="91425" anchor="ctr">
                    <a:solidFill>
                      <a:srgbClr val="00917F"/>
                    </a:solidFill>
                  </a:tcPr>
                </a:tc>
                <a:tc>
                  <a:txBody>
                    <a:bodyPr/>
                    <a:lstStyle/>
                    <a:p>
                      <a:pPr marL="0" lvl="0" indent="0" algn="ctr" rtl="0">
                        <a:spcBef>
                          <a:spcPts val="0"/>
                        </a:spcBef>
                        <a:spcAft>
                          <a:spcPts val="0"/>
                        </a:spcAft>
                        <a:buNone/>
                      </a:pPr>
                      <a:r>
                        <a:rPr lang="en" b="1">
                          <a:solidFill>
                            <a:schemeClr val="lt1"/>
                          </a:solidFill>
                        </a:rPr>
                        <a:t>Measured Threshold Distance (cm)</a:t>
                      </a:r>
                      <a:endParaRPr b="1">
                        <a:solidFill>
                          <a:schemeClr val="lt1"/>
                        </a:solidFill>
                      </a:endParaRPr>
                    </a:p>
                  </a:txBody>
                  <a:tcPr marL="91425" marR="91425" marT="91425" marB="91425" anchor="ctr">
                    <a:solidFill>
                      <a:srgbClr val="00917F"/>
                    </a:solidFill>
                  </a:tcPr>
                </a:tc>
                <a:tc>
                  <a:txBody>
                    <a:bodyPr/>
                    <a:lstStyle/>
                    <a:p>
                      <a:pPr marL="0" lvl="0" indent="0" algn="ctr" rtl="0">
                        <a:spcBef>
                          <a:spcPts val="0"/>
                        </a:spcBef>
                        <a:spcAft>
                          <a:spcPts val="0"/>
                        </a:spcAft>
                        <a:buNone/>
                      </a:pPr>
                      <a:r>
                        <a:rPr lang="en" b="1">
                          <a:solidFill>
                            <a:schemeClr val="lt1"/>
                          </a:solidFill>
                        </a:rPr>
                        <a:t>Absolute Error (%)</a:t>
                      </a:r>
                      <a:endParaRPr b="1">
                        <a:solidFill>
                          <a:schemeClr val="lt1"/>
                        </a:solidFill>
                      </a:endParaRPr>
                    </a:p>
                  </a:txBody>
                  <a:tcPr marL="91425" marR="91425" marT="91425" marB="91425" anchor="ctr">
                    <a:solidFill>
                      <a:srgbClr val="00917F"/>
                    </a:solidFill>
                  </a:tcPr>
                </a:tc>
                <a:extLst>
                  <a:ext uri="{0D108BD9-81ED-4DB2-BD59-A6C34878D82A}">
                    <a16:rowId xmlns:a16="http://schemas.microsoft.com/office/drawing/2014/main" val="10000"/>
                  </a:ext>
                </a:extLst>
              </a:tr>
              <a:tr h="629950">
                <a:tc>
                  <a:txBody>
                    <a:bodyPr/>
                    <a:lstStyle/>
                    <a:p>
                      <a:pPr marL="0" lvl="0" indent="0" algn="ctr" rtl="0">
                        <a:spcBef>
                          <a:spcPts val="0"/>
                        </a:spcBef>
                        <a:spcAft>
                          <a:spcPts val="0"/>
                        </a:spcAft>
                        <a:buNone/>
                      </a:pPr>
                      <a:r>
                        <a:rPr lang="en"/>
                        <a:t>40</a:t>
                      </a:r>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a:t>48</a:t>
                      </a:r>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a:t>20</a:t>
                      </a:r>
                      <a:endParaRPr/>
                    </a:p>
                  </a:txBody>
                  <a:tcPr marL="91425" marR="91425" marT="91425" marB="91425" anchor="ctr">
                    <a:solidFill>
                      <a:srgbClr val="00917F">
                        <a:alpha val="20110"/>
                      </a:srgbClr>
                    </a:solidFill>
                  </a:tcPr>
                </a:tc>
                <a:extLst>
                  <a:ext uri="{0D108BD9-81ED-4DB2-BD59-A6C34878D82A}">
                    <a16:rowId xmlns:a16="http://schemas.microsoft.com/office/drawing/2014/main" val="10001"/>
                  </a:ext>
                </a:extLst>
              </a:tr>
              <a:tr h="629950">
                <a:tc>
                  <a:txBody>
                    <a:bodyPr/>
                    <a:lstStyle/>
                    <a:p>
                      <a:pPr marL="0" lvl="0" indent="0" algn="ctr" rtl="0">
                        <a:spcBef>
                          <a:spcPts val="0"/>
                        </a:spcBef>
                        <a:spcAft>
                          <a:spcPts val="0"/>
                        </a:spcAft>
                        <a:buNone/>
                      </a:pPr>
                      <a:r>
                        <a:rPr lang="en"/>
                        <a:t>70</a:t>
                      </a:r>
                      <a:endParaRPr/>
                    </a:p>
                  </a:txBody>
                  <a:tcPr marL="91425" marR="91425" marT="91425" marB="91425" anchor="ctr"/>
                </a:tc>
                <a:tc>
                  <a:txBody>
                    <a:bodyPr/>
                    <a:lstStyle/>
                    <a:p>
                      <a:pPr marL="0" lvl="0" indent="0" algn="ctr" rtl="0">
                        <a:spcBef>
                          <a:spcPts val="0"/>
                        </a:spcBef>
                        <a:spcAft>
                          <a:spcPts val="0"/>
                        </a:spcAft>
                        <a:buNone/>
                      </a:pPr>
                      <a:r>
                        <a:rPr lang="en"/>
                        <a:t>76</a:t>
                      </a:r>
                      <a:endParaRPr/>
                    </a:p>
                  </a:txBody>
                  <a:tcPr marL="91425" marR="91425" marT="91425" marB="91425" anchor="ctr"/>
                </a:tc>
                <a:tc>
                  <a:txBody>
                    <a:bodyPr/>
                    <a:lstStyle/>
                    <a:p>
                      <a:pPr marL="0" lvl="0" indent="0" algn="ctr" rtl="0">
                        <a:spcBef>
                          <a:spcPts val="0"/>
                        </a:spcBef>
                        <a:spcAft>
                          <a:spcPts val="0"/>
                        </a:spcAft>
                        <a:buNone/>
                      </a:pPr>
                      <a:r>
                        <a:rPr lang="en"/>
                        <a:t>8.57</a:t>
                      </a:r>
                      <a:endParaRPr/>
                    </a:p>
                  </a:txBody>
                  <a:tcPr marL="91425" marR="91425" marT="91425" marB="91425" anchor="ctr"/>
                </a:tc>
                <a:extLst>
                  <a:ext uri="{0D108BD9-81ED-4DB2-BD59-A6C34878D82A}">
                    <a16:rowId xmlns:a16="http://schemas.microsoft.com/office/drawing/2014/main" val="10002"/>
                  </a:ext>
                </a:extLst>
              </a:tr>
              <a:tr h="629950">
                <a:tc>
                  <a:txBody>
                    <a:bodyPr/>
                    <a:lstStyle/>
                    <a:p>
                      <a:pPr marL="0" lvl="0" indent="0" algn="ctr" rtl="0">
                        <a:spcBef>
                          <a:spcPts val="0"/>
                        </a:spcBef>
                        <a:spcAft>
                          <a:spcPts val="0"/>
                        </a:spcAft>
                        <a:buNone/>
                      </a:pPr>
                      <a:r>
                        <a:rPr lang="en"/>
                        <a:t>100</a:t>
                      </a:r>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a:t>98</a:t>
                      </a:r>
                      <a:endParaRPr/>
                    </a:p>
                  </a:txBody>
                  <a:tcPr marL="91425" marR="91425" marT="91425" marB="91425" anchor="ctr">
                    <a:solidFill>
                      <a:srgbClr val="00917F">
                        <a:alpha val="20110"/>
                      </a:srgbClr>
                    </a:solidFill>
                  </a:tcPr>
                </a:tc>
                <a:tc>
                  <a:txBody>
                    <a:bodyPr/>
                    <a:lstStyle/>
                    <a:p>
                      <a:pPr marL="0" lvl="0" indent="0" algn="ctr" rtl="0">
                        <a:spcBef>
                          <a:spcPts val="0"/>
                        </a:spcBef>
                        <a:spcAft>
                          <a:spcPts val="0"/>
                        </a:spcAft>
                        <a:buNone/>
                      </a:pPr>
                      <a:r>
                        <a:rPr lang="en"/>
                        <a:t>2</a:t>
                      </a:r>
                      <a:endParaRPr/>
                    </a:p>
                  </a:txBody>
                  <a:tcPr marL="91425" marR="91425" marT="91425" marB="91425" anchor="ctr">
                    <a:solidFill>
                      <a:srgbClr val="00917F">
                        <a:alpha val="20110"/>
                      </a:srgbClr>
                    </a:solidFill>
                  </a:tcPr>
                </a:tc>
                <a:extLst>
                  <a:ext uri="{0D108BD9-81ED-4DB2-BD59-A6C34878D82A}">
                    <a16:rowId xmlns:a16="http://schemas.microsoft.com/office/drawing/2014/main" val="10003"/>
                  </a:ext>
                </a:extLst>
              </a:tr>
            </a:tbl>
          </a:graphicData>
        </a:graphic>
      </p:graphicFrame>
      <p:sp>
        <p:nvSpPr>
          <p:cNvPr id="347" name="Google Shape;347;p55"/>
          <p:cNvSpPr txBox="1"/>
          <p:nvPr/>
        </p:nvSpPr>
        <p:spPr>
          <a:xfrm>
            <a:off x="372400" y="4171275"/>
            <a:ext cx="55647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solidFill>
                  <a:srgbClr val="666666"/>
                </a:solidFill>
                <a:latin typeface="Helvetica Neue"/>
                <a:ea typeface="Helvetica Neue"/>
                <a:cs typeface="Helvetica Neue"/>
                <a:sym typeface="Helvetica Neue"/>
              </a:rPr>
              <a:t>Figure 9: Distance estimation parameters theoretical vs. measured </a:t>
            </a:r>
            <a:endParaRPr/>
          </a:p>
        </p:txBody>
      </p:sp>
      <p:pic>
        <p:nvPicPr>
          <p:cNvPr id="348" name="Google Shape;348;p55"/>
          <p:cNvPicPr preferRelativeResize="0"/>
          <p:nvPr/>
        </p:nvPicPr>
        <p:blipFill>
          <a:blip r:embed="rId3">
            <a:alphaModFix/>
          </a:blip>
          <a:stretch>
            <a:fillRect/>
          </a:stretch>
        </p:blipFill>
        <p:spPr>
          <a:xfrm>
            <a:off x="6037750" y="916300"/>
            <a:ext cx="2002874" cy="389713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56"/>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Management</a:t>
            </a:r>
            <a:endParaRPr/>
          </a:p>
        </p:txBody>
      </p:sp>
      <p:sp>
        <p:nvSpPr>
          <p:cNvPr id="354" name="Google Shape;354;p56"/>
          <p:cNvSpPr txBox="1">
            <a:spLocks noGrp="1"/>
          </p:cNvSpPr>
          <p:nvPr>
            <p:ph type="body" idx="1"/>
          </p:nvPr>
        </p:nvSpPr>
        <p:spPr>
          <a:xfrm>
            <a:off x="282175" y="1152475"/>
            <a:ext cx="8520600" cy="3416400"/>
          </a:xfrm>
          <a:prstGeom prst="rect">
            <a:avLst/>
          </a:prstGeom>
        </p:spPr>
        <p:txBody>
          <a:bodyPr spcFirstLastPara="1" wrap="square" lIns="91425" tIns="91425" rIns="91425" bIns="91425" anchor="t" anchorCtr="0">
            <a:noAutofit/>
          </a:bodyPr>
          <a:lstStyle/>
          <a:p>
            <a:pPr marL="457200" lvl="0" indent="-330200" algn="l" rtl="0">
              <a:lnSpc>
                <a:spcPct val="150000"/>
              </a:lnSpc>
              <a:spcBef>
                <a:spcPts val="0"/>
              </a:spcBef>
              <a:spcAft>
                <a:spcPts val="0"/>
              </a:spcAft>
              <a:buSzPts val="1600"/>
              <a:buChar char="●"/>
            </a:pPr>
            <a:r>
              <a:rPr lang="en" sz="1600"/>
              <a:t>Cost Analysis</a:t>
            </a:r>
            <a:endParaRPr sz="1600"/>
          </a:p>
          <a:p>
            <a:pPr marL="457200" lvl="0" indent="-330200" algn="l" rtl="0">
              <a:lnSpc>
                <a:spcPct val="150000"/>
              </a:lnSpc>
              <a:spcBef>
                <a:spcPts val="0"/>
              </a:spcBef>
              <a:spcAft>
                <a:spcPts val="0"/>
              </a:spcAft>
              <a:buSzPts val="1600"/>
              <a:buChar char="●"/>
            </a:pPr>
            <a:r>
              <a:rPr lang="en" sz="1600"/>
              <a:t>Deliverables</a:t>
            </a:r>
            <a:endParaRPr sz="1600"/>
          </a:p>
          <a:p>
            <a:pPr marL="457200" lvl="0" indent="-330200" algn="l" rtl="0">
              <a:lnSpc>
                <a:spcPct val="150000"/>
              </a:lnSpc>
              <a:spcBef>
                <a:spcPts val="0"/>
              </a:spcBef>
              <a:spcAft>
                <a:spcPts val="0"/>
              </a:spcAft>
              <a:buSzPts val="1600"/>
              <a:buChar char="●"/>
            </a:pPr>
            <a:r>
              <a:rPr lang="en" sz="1600"/>
              <a:t>Gantt Chart</a:t>
            </a:r>
            <a:endParaRPr sz="1600"/>
          </a:p>
          <a:p>
            <a:pPr marL="457200" lvl="0" indent="0" algn="l" rtl="0">
              <a:lnSpc>
                <a:spcPct val="150000"/>
              </a:lnSpc>
              <a:spcBef>
                <a:spcPts val="0"/>
              </a:spcBef>
              <a:spcAft>
                <a:spcPts val="0"/>
              </a:spcAft>
              <a:buNone/>
            </a:pPr>
            <a:endParaRPr/>
          </a:p>
        </p:txBody>
      </p:sp>
      <p:pic>
        <p:nvPicPr>
          <p:cNvPr id="355" name="Google Shape;355;p56"/>
          <p:cNvPicPr preferRelativeResize="0"/>
          <p:nvPr/>
        </p:nvPicPr>
        <p:blipFill rotWithShape="1">
          <a:blip r:embed="rId3">
            <a:alphaModFix/>
          </a:blip>
          <a:srcRect l="6230" t="13371" r="8648" b="13641"/>
          <a:stretch/>
        </p:blipFill>
        <p:spPr>
          <a:xfrm>
            <a:off x="3209300" y="1152475"/>
            <a:ext cx="5106355" cy="34164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57"/>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Cost Analysis</a:t>
            </a:r>
            <a:endParaRPr/>
          </a:p>
        </p:txBody>
      </p:sp>
      <p:pic>
        <p:nvPicPr>
          <p:cNvPr id="361" name="Google Shape;361;p57"/>
          <p:cNvPicPr preferRelativeResize="0"/>
          <p:nvPr/>
        </p:nvPicPr>
        <p:blipFill>
          <a:blip r:embed="rId3">
            <a:alphaModFix/>
          </a:blip>
          <a:stretch>
            <a:fillRect/>
          </a:stretch>
        </p:blipFill>
        <p:spPr>
          <a:xfrm>
            <a:off x="1349575" y="941525"/>
            <a:ext cx="6444849" cy="3439049"/>
          </a:xfrm>
          <a:prstGeom prst="rect">
            <a:avLst/>
          </a:prstGeom>
          <a:noFill/>
          <a:ln>
            <a:noFill/>
          </a:ln>
        </p:spPr>
      </p:pic>
      <p:sp>
        <p:nvSpPr>
          <p:cNvPr id="362" name="Google Shape;362;p57"/>
          <p:cNvSpPr txBox="1">
            <a:spLocks noGrp="1"/>
          </p:cNvSpPr>
          <p:nvPr>
            <p:ph type="body" idx="1"/>
          </p:nvPr>
        </p:nvSpPr>
        <p:spPr>
          <a:xfrm>
            <a:off x="694700" y="4380575"/>
            <a:ext cx="7641900" cy="5727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800"/>
              <a:t>(*) (Expected Items) The equipment examined and used here may change according to our future research and test results. There may be some materials that can be used as extra or removed from there.</a:t>
            </a:r>
            <a:endParaRPr sz="800"/>
          </a:p>
          <a:p>
            <a:pPr marL="0" lvl="0" indent="0" algn="just" rtl="0">
              <a:spcBef>
                <a:spcPts val="0"/>
              </a:spcBef>
              <a:spcAft>
                <a:spcPts val="0"/>
              </a:spcAft>
              <a:buNone/>
            </a:pPr>
            <a:r>
              <a:rPr lang="en" sz="800"/>
              <a:t>(**) Pricing is based on the known market value of the components (Robotistan, Alibaba, etc.). It may change according to the incoming hikes or discounts.</a:t>
            </a:r>
            <a:endParaRPr sz="800"/>
          </a:p>
          <a:p>
            <a:pPr marL="0" lvl="0" indent="0" algn="just" rtl="0">
              <a:spcBef>
                <a:spcPts val="0"/>
              </a:spcBef>
              <a:spcAft>
                <a:spcPts val="0"/>
              </a:spcAft>
              <a:buNone/>
            </a:pPr>
            <a:endParaRPr sz="8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8"/>
          <p:cNvSpPr txBox="1">
            <a:spLocks noGrp="1"/>
          </p:cNvSpPr>
          <p:nvPr>
            <p:ph type="title"/>
          </p:nvPr>
        </p:nvSpPr>
        <p:spPr>
          <a:xfrm>
            <a:off x="311700" y="368825"/>
            <a:ext cx="3090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Deliverables</a:t>
            </a:r>
            <a:endParaRPr/>
          </a:p>
        </p:txBody>
      </p:sp>
      <p:grpSp>
        <p:nvGrpSpPr>
          <p:cNvPr id="368" name="Google Shape;368;p58"/>
          <p:cNvGrpSpPr/>
          <p:nvPr/>
        </p:nvGrpSpPr>
        <p:grpSpPr>
          <a:xfrm>
            <a:off x="4360901" y="199046"/>
            <a:ext cx="4491792" cy="1523502"/>
            <a:chOff x="-278193" y="1206550"/>
            <a:chExt cx="6382200" cy="2294085"/>
          </a:xfrm>
        </p:grpSpPr>
        <p:grpSp>
          <p:nvGrpSpPr>
            <p:cNvPr id="369" name="Google Shape;369;p58"/>
            <p:cNvGrpSpPr/>
            <p:nvPr/>
          </p:nvGrpSpPr>
          <p:grpSpPr>
            <a:xfrm>
              <a:off x="406425" y="1206550"/>
              <a:ext cx="5012814" cy="1737875"/>
              <a:chOff x="406425" y="1206550"/>
              <a:chExt cx="5012814" cy="1737875"/>
            </a:xfrm>
          </p:grpSpPr>
          <p:pic>
            <p:nvPicPr>
              <p:cNvPr id="370" name="Google Shape;370;p58"/>
              <p:cNvPicPr preferRelativeResize="0"/>
              <p:nvPr/>
            </p:nvPicPr>
            <p:blipFill>
              <a:blip r:embed="rId3">
                <a:alphaModFix/>
              </a:blip>
              <a:stretch>
                <a:fillRect/>
              </a:stretch>
            </p:blipFill>
            <p:spPr>
              <a:xfrm>
                <a:off x="406425" y="1206550"/>
                <a:ext cx="2722375" cy="1737874"/>
              </a:xfrm>
              <a:prstGeom prst="rect">
                <a:avLst/>
              </a:prstGeom>
              <a:noFill/>
              <a:ln>
                <a:noFill/>
              </a:ln>
            </p:spPr>
          </p:pic>
          <p:pic>
            <p:nvPicPr>
              <p:cNvPr id="371" name="Google Shape;371;p58"/>
              <p:cNvPicPr preferRelativeResize="0"/>
              <p:nvPr/>
            </p:nvPicPr>
            <p:blipFill>
              <a:blip r:embed="rId4">
                <a:alphaModFix/>
              </a:blip>
              <a:stretch>
                <a:fillRect/>
              </a:stretch>
            </p:blipFill>
            <p:spPr>
              <a:xfrm>
                <a:off x="3224275" y="1206550"/>
                <a:ext cx="2194964" cy="1737875"/>
              </a:xfrm>
              <a:prstGeom prst="rect">
                <a:avLst/>
              </a:prstGeom>
              <a:noFill/>
              <a:ln>
                <a:noFill/>
              </a:ln>
            </p:spPr>
          </p:pic>
        </p:grpSp>
        <p:sp>
          <p:nvSpPr>
            <p:cNvPr id="372" name="Google Shape;372;p58"/>
            <p:cNvSpPr txBox="1"/>
            <p:nvPr/>
          </p:nvSpPr>
          <p:spPr>
            <a:xfrm>
              <a:off x="-278193" y="2944435"/>
              <a:ext cx="6382200" cy="55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solidFill>
                    <a:srgbClr val="666666"/>
                  </a:solidFill>
                  <a:latin typeface="Helvetica Neue"/>
                  <a:ea typeface="Helvetica Neue"/>
                  <a:cs typeface="Helvetica Neue"/>
                  <a:sym typeface="Helvetica Neue"/>
                </a:rPr>
                <a:t>Figure 10: First Concept 3D Model of the Master Unit</a:t>
              </a:r>
              <a:endParaRPr sz="1200" i="1">
                <a:solidFill>
                  <a:srgbClr val="666666"/>
                </a:solidFill>
                <a:latin typeface="Helvetica Neue"/>
                <a:ea typeface="Helvetica Neue"/>
                <a:cs typeface="Helvetica Neue"/>
                <a:sym typeface="Helvetica Neue"/>
              </a:endParaRPr>
            </a:p>
          </p:txBody>
        </p:sp>
      </p:grpSp>
      <p:grpSp>
        <p:nvGrpSpPr>
          <p:cNvPr id="373" name="Google Shape;373;p58"/>
          <p:cNvGrpSpPr/>
          <p:nvPr/>
        </p:nvGrpSpPr>
        <p:grpSpPr>
          <a:xfrm>
            <a:off x="4571997" y="1787001"/>
            <a:ext cx="4069512" cy="1496094"/>
            <a:chOff x="-130640" y="3041800"/>
            <a:chExt cx="5782200" cy="2252814"/>
          </a:xfrm>
        </p:grpSpPr>
        <p:sp>
          <p:nvSpPr>
            <p:cNvPr id="374" name="Google Shape;374;p58"/>
            <p:cNvSpPr txBox="1"/>
            <p:nvPr/>
          </p:nvSpPr>
          <p:spPr>
            <a:xfrm>
              <a:off x="-130640" y="4738414"/>
              <a:ext cx="5782200" cy="556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solidFill>
                    <a:srgbClr val="666666"/>
                  </a:solidFill>
                  <a:latin typeface="Helvetica Neue"/>
                  <a:ea typeface="Helvetica Neue"/>
                  <a:cs typeface="Helvetica Neue"/>
                  <a:sym typeface="Helvetica Neue"/>
                </a:rPr>
                <a:t>Figure 11: Second Concept 3D Model of the Master Unit</a:t>
              </a:r>
              <a:endParaRPr sz="1200" i="1">
                <a:solidFill>
                  <a:srgbClr val="666666"/>
                </a:solidFill>
                <a:latin typeface="Helvetica Neue"/>
                <a:ea typeface="Helvetica Neue"/>
                <a:cs typeface="Helvetica Neue"/>
                <a:sym typeface="Helvetica Neue"/>
              </a:endParaRPr>
            </a:p>
          </p:txBody>
        </p:sp>
        <p:pic>
          <p:nvPicPr>
            <p:cNvPr id="375" name="Google Shape;375;p58"/>
            <p:cNvPicPr preferRelativeResize="0"/>
            <p:nvPr/>
          </p:nvPicPr>
          <p:blipFill rotWithShape="1">
            <a:blip r:embed="rId5">
              <a:alphaModFix/>
            </a:blip>
            <a:srcRect l="7794" t="10096" r="4632" b="9711"/>
            <a:stretch/>
          </p:blipFill>
          <p:spPr>
            <a:xfrm>
              <a:off x="254025" y="3041800"/>
              <a:ext cx="2852786" cy="1739275"/>
            </a:xfrm>
            <a:prstGeom prst="rect">
              <a:avLst/>
            </a:prstGeom>
            <a:noFill/>
            <a:ln>
              <a:noFill/>
            </a:ln>
          </p:spPr>
        </p:pic>
        <p:pic>
          <p:nvPicPr>
            <p:cNvPr id="376" name="Google Shape;376;p58"/>
            <p:cNvPicPr preferRelativeResize="0"/>
            <p:nvPr/>
          </p:nvPicPr>
          <p:blipFill rotWithShape="1">
            <a:blip r:embed="rId6">
              <a:alphaModFix/>
            </a:blip>
            <a:srcRect l="6661" r="9649"/>
            <a:stretch/>
          </p:blipFill>
          <p:spPr>
            <a:xfrm>
              <a:off x="3237500" y="3041800"/>
              <a:ext cx="2029350" cy="1739274"/>
            </a:xfrm>
            <a:prstGeom prst="rect">
              <a:avLst/>
            </a:prstGeom>
            <a:noFill/>
            <a:ln>
              <a:noFill/>
            </a:ln>
          </p:spPr>
        </p:pic>
      </p:grpSp>
      <p:sp>
        <p:nvSpPr>
          <p:cNvPr id="377" name="Google Shape;377;p58"/>
          <p:cNvSpPr txBox="1">
            <a:spLocks noGrp="1"/>
          </p:cNvSpPr>
          <p:nvPr>
            <p:ph type="body" idx="1"/>
          </p:nvPr>
        </p:nvSpPr>
        <p:spPr>
          <a:xfrm>
            <a:off x="311700" y="1152475"/>
            <a:ext cx="37248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Equipment Deliverables</a:t>
            </a:r>
            <a:endParaRPr/>
          </a:p>
          <a:p>
            <a:pPr marL="457200" lvl="0" indent="-330200" algn="just" rtl="0">
              <a:spcBef>
                <a:spcPts val="0"/>
              </a:spcBef>
              <a:spcAft>
                <a:spcPts val="0"/>
              </a:spcAft>
              <a:buSzPts val="1600"/>
              <a:buChar char="●"/>
            </a:pPr>
            <a:r>
              <a:rPr lang="en" sz="1600"/>
              <a:t>Master Unit</a:t>
            </a:r>
            <a:endParaRPr sz="1600"/>
          </a:p>
          <a:p>
            <a:pPr marL="914400" lvl="0" indent="0" algn="just" rtl="0">
              <a:lnSpc>
                <a:spcPct val="115000"/>
              </a:lnSpc>
              <a:spcBef>
                <a:spcPts val="0"/>
              </a:spcBef>
              <a:spcAft>
                <a:spcPts val="0"/>
              </a:spcAft>
              <a:buNone/>
            </a:pPr>
            <a:r>
              <a:rPr lang="en" sz="1300"/>
              <a:t>Master unit has a structure suitable for the average size of the pet.</a:t>
            </a:r>
            <a:endParaRPr sz="1300"/>
          </a:p>
          <a:p>
            <a:pPr marL="457200" lvl="0" indent="-330200" algn="just" rtl="0">
              <a:spcBef>
                <a:spcPts val="0"/>
              </a:spcBef>
              <a:spcAft>
                <a:spcPts val="0"/>
              </a:spcAft>
              <a:buSzPts val="1600"/>
              <a:buChar char="●"/>
            </a:pPr>
            <a:r>
              <a:rPr lang="en" sz="1600"/>
              <a:t>Tag</a:t>
            </a:r>
            <a:endParaRPr sz="1600"/>
          </a:p>
          <a:p>
            <a:pPr marL="914400" lvl="0" indent="0" algn="just" rtl="0">
              <a:lnSpc>
                <a:spcPct val="115000"/>
              </a:lnSpc>
              <a:spcBef>
                <a:spcPts val="0"/>
              </a:spcBef>
              <a:spcAft>
                <a:spcPts val="0"/>
              </a:spcAft>
              <a:buNone/>
            </a:pPr>
            <a:r>
              <a:rPr lang="en" sz="1300"/>
              <a:t>Tags that the customer will place in the desired part of the house</a:t>
            </a:r>
            <a:endParaRPr/>
          </a:p>
          <a:p>
            <a:pPr marL="914400" marR="0" lvl="0" indent="0" algn="just" rtl="0">
              <a:lnSpc>
                <a:spcPct val="150000"/>
              </a:lnSpc>
              <a:spcBef>
                <a:spcPts val="0"/>
              </a:spcBef>
              <a:spcAft>
                <a:spcPts val="0"/>
              </a:spcAft>
              <a:buNone/>
            </a:pPr>
            <a:endParaRPr sz="1300"/>
          </a:p>
        </p:txBody>
      </p:sp>
      <p:grpSp>
        <p:nvGrpSpPr>
          <p:cNvPr id="378" name="Google Shape;378;p58"/>
          <p:cNvGrpSpPr/>
          <p:nvPr/>
        </p:nvGrpSpPr>
        <p:grpSpPr>
          <a:xfrm>
            <a:off x="4529504" y="3347546"/>
            <a:ext cx="4154494" cy="1698602"/>
            <a:chOff x="3605155" y="576650"/>
            <a:chExt cx="6799500" cy="3025653"/>
          </a:xfrm>
        </p:grpSpPr>
        <p:sp>
          <p:nvSpPr>
            <p:cNvPr id="379" name="Google Shape;379;p58"/>
            <p:cNvSpPr txBox="1"/>
            <p:nvPr/>
          </p:nvSpPr>
          <p:spPr>
            <a:xfrm>
              <a:off x="3605155" y="2944403"/>
              <a:ext cx="6799500" cy="65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solidFill>
                    <a:srgbClr val="666666"/>
                  </a:solidFill>
                  <a:latin typeface="Helvetica Neue"/>
                  <a:ea typeface="Helvetica Neue"/>
                  <a:cs typeface="Helvetica Neue"/>
                  <a:sym typeface="Helvetica Neue"/>
                </a:rPr>
                <a:t>Figure 12: Concept 3D Model of the tag</a:t>
              </a:r>
              <a:endParaRPr sz="1200" i="1">
                <a:solidFill>
                  <a:srgbClr val="666666"/>
                </a:solidFill>
                <a:latin typeface="Helvetica Neue"/>
                <a:ea typeface="Helvetica Neue"/>
                <a:cs typeface="Helvetica Neue"/>
                <a:sym typeface="Helvetica Neue"/>
              </a:endParaRPr>
            </a:p>
          </p:txBody>
        </p:sp>
        <p:pic>
          <p:nvPicPr>
            <p:cNvPr id="380" name="Google Shape;380;p58"/>
            <p:cNvPicPr preferRelativeResize="0"/>
            <p:nvPr/>
          </p:nvPicPr>
          <p:blipFill>
            <a:blip r:embed="rId7">
              <a:alphaModFix/>
            </a:blip>
            <a:stretch>
              <a:fillRect/>
            </a:stretch>
          </p:blipFill>
          <p:spPr>
            <a:xfrm>
              <a:off x="5319176" y="576650"/>
              <a:ext cx="3371576" cy="2388074"/>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9"/>
          <p:cNvSpPr txBox="1">
            <a:spLocks noGrp="1"/>
          </p:cNvSpPr>
          <p:nvPr>
            <p:ph type="title"/>
          </p:nvPr>
        </p:nvSpPr>
        <p:spPr>
          <a:xfrm>
            <a:off x="311700" y="368825"/>
            <a:ext cx="4684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Deliverables</a:t>
            </a:r>
            <a:endParaRPr/>
          </a:p>
          <a:p>
            <a:pPr marL="0" lvl="0" indent="0" algn="l" rtl="0">
              <a:spcBef>
                <a:spcPts val="0"/>
              </a:spcBef>
              <a:spcAft>
                <a:spcPts val="0"/>
              </a:spcAft>
              <a:buNone/>
            </a:pPr>
            <a:endParaRPr/>
          </a:p>
        </p:txBody>
      </p:sp>
      <p:sp>
        <p:nvSpPr>
          <p:cNvPr id="386" name="Google Shape;386;p59"/>
          <p:cNvSpPr txBox="1">
            <a:spLocks noGrp="1"/>
          </p:cNvSpPr>
          <p:nvPr>
            <p:ph type="body" idx="1"/>
          </p:nvPr>
        </p:nvSpPr>
        <p:spPr>
          <a:xfrm>
            <a:off x="311700" y="1076275"/>
            <a:ext cx="83052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a:t>Service and Technical Hardware Support</a:t>
            </a:r>
            <a:endParaRPr/>
          </a:p>
          <a:p>
            <a:pPr marL="457200" lvl="0" indent="-330200" algn="just" rtl="0">
              <a:spcBef>
                <a:spcPts val="0"/>
              </a:spcBef>
              <a:spcAft>
                <a:spcPts val="0"/>
              </a:spcAft>
              <a:buSzPts val="1600"/>
              <a:buChar char="●"/>
            </a:pPr>
            <a:r>
              <a:rPr lang="en" sz="1600"/>
              <a:t>Warranty Certificate</a:t>
            </a:r>
            <a:endParaRPr sz="1600"/>
          </a:p>
          <a:p>
            <a:pPr marL="914400" lvl="0" indent="0" algn="just" rtl="0">
              <a:lnSpc>
                <a:spcPct val="115000"/>
              </a:lnSpc>
              <a:spcBef>
                <a:spcPts val="0"/>
              </a:spcBef>
              <a:spcAft>
                <a:spcPts val="0"/>
              </a:spcAft>
              <a:buNone/>
            </a:pPr>
            <a:r>
              <a:rPr lang="en" sz="1300"/>
              <a:t>The device will be guaranteed by Lambda Company for two years.</a:t>
            </a:r>
            <a:endParaRPr sz="1300"/>
          </a:p>
          <a:p>
            <a:pPr marL="457200" lvl="0" indent="-330200" algn="just" rtl="0">
              <a:spcBef>
                <a:spcPts val="0"/>
              </a:spcBef>
              <a:spcAft>
                <a:spcPts val="0"/>
              </a:spcAft>
              <a:buSzPts val="1600"/>
              <a:buChar char="●"/>
            </a:pPr>
            <a:r>
              <a:rPr lang="en" sz="1600"/>
              <a:t>User Manual</a:t>
            </a:r>
            <a:endParaRPr sz="1600"/>
          </a:p>
          <a:p>
            <a:pPr marL="914400" lvl="0" indent="0" algn="just" rtl="0">
              <a:lnSpc>
                <a:spcPct val="115000"/>
              </a:lnSpc>
              <a:spcBef>
                <a:spcPts val="0"/>
              </a:spcBef>
              <a:spcAft>
                <a:spcPts val="0"/>
              </a:spcAft>
              <a:buNone/>
            </a:pPr>
            <a:r>
              <a:rPr lang="en" sz="1300"/>
              <a:t>A user-friendly document stating the device's initial setup recommended usage patterns and modes.</a:t>
            </a:r>
            <a:endParaRPr/>
          </a:p>
          <a:p>
            <a:pPr marL="914400" marR="0" lvl="0" indent="0" algn="just" rtl="0">
              <a:lnSpc>
                <a:spcPct val="150000"/>
              </a:lnSpc>
              <a:spcBef>
                <a:spcPts val="0"/>
              </a:spcBef>
              <a:spcAft>
                <a:spcPts val="0"/>
              </a:spcAft>
              <a:buNone/>
            </a:pPr>
            <a:endParaRPr sz="1300"/>
          </a:p>
        </p:txBody>
      </p:sp>
      <p:pic>
        <p:nvPicPr>
          <p:cNvPr id="387" name="Google Shape;387;p59"/>
          <p:cNvPicPr preferRelativeResize="0"/>
          <p:nvPr/>
        </p:nvPicPr>
        <p:blipFill rotWithShape="1">
          <a:blip r:embed="rId3">
            <a:alphaModFix/>
          </a:blip>
          <a:srcRect l="3911" t="12845" r="32688" b="5800"/>
          <a:stretch/>
        </p:blipFill>
        <p:spPr>
          <a:xfrm>
            <a:off x="3346850" y="3057500"/>
            <a:ext cx="2234900" cy="1911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60"/>
          <p:cNvSpPr txBox="1">
            <a:spLocks noGrp="1"/>
          </p:cNvSpPr>
          <p:nvPr>
            <p:ph type="title"/>
          </p:nvPr>
        </p:nvSpPr>
        <p:spPr>
          <a:xfrm>
            <a:off x="311700" y="-370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Gantt Chart</a:t>
            </a:r>
            <a:endParaRPr/>
          </a:p>
          <a:p>
            <a:pPr marL="0" lvl="0" indent="0" algn="l" rtl="0">
              <a:spcBef>
                <a:spcPts val="0"/>
              </a:spcBef>
              <a:spcAft>
                <a:spcPts val="0"/>
              </a:spcAft>
              <a:buNone/>
            </a:pPr>
            <a:endParaRPr/>
          </a:p>
        </p:txBody>
      </p:sp>
      <p:grpSp>
        <p:nvGrpSpPr>
          <p:cNvPr id="393" name="Google Shape;393;p60"/>
          <p:cNvGrpSpPr/>
          <p:nvPr/>
        </p:nvGrpSpPr>
        <p:grpSpPr>
          <a:xfrm>
            <a:off x="76774" y="460100"/>
            <a:ext cx="8990449" cy="4572475"/>
            <a:chOff x="76774" y="460100"/>
            <a:chExt cx="8990449" cy="4572475"/>
          </a:xfrm>
        </p:grpSpPr>
        <p:grpSp>
          <p:nvGrpSpPr>
            <p:cNvPr id="394" name="Google Shape;394;p60"/>
            <p:cNvGrpSpPr/>
            <p:nvPr/>
          </p:nvGrpSpPr>
          <p:grpSpPr>
            <a:xfrm>
              <a:off x="76774" y="460100"/>
              <a:ext cx="8990449" cy="4572376"/>
              <a:chOff x="76774" y="460100"/>
              <a:chExt cx="8990449" cy="4572376"/>
            </a:xfrm>
          </p:grpSpPr>
          <p:pic>
            <p:nvPicPr>
              <p:cNvPr id="395" name="Google Shape;395;p60"/>
              <p:cNvPicPr preferRelativeResize="0"/>
              <p:nvPr/>
            </p:nvPicPr>
            <p:blipFill>
              <a:blip r:embed="rId3">
                <a:alphaModFix/>
              </a:blip>
              <a:stretch>
                <a:fillRect/>
              </a:stretch>
            </p:blipFill>
            <p:spPr>
              <a:xfrm>
                <a:off x="76774" y="460100"/>
                <a:ext cx="8990449" cy="4572376"/>
              </a:xfrm>
              <a:prstGeom prst="rect">
                <a:avLst/>
              </a:prstGeom>
              <a:noFill/>
              <a:ln>
                <a:noFill/>
              </a:ln>
            </p:spPr>
          </p:pic>
          <p:cxnSp>
            <p:nvCxnSpPr>
              <p:cNvPr id="396" name="Google Shape;396;p60"/>
              <p:cNvCxnSpPr/>
              <p:nvPr/>
            </p:nvCxnSpPr>
            <p:spPr>
              <a:xfrm>
                <a:off x="3438825" y="627250"/>
                <a:ext cx="0" cy="4368900"/>
              </a:xfrm>
              <a:prstGeom prst="straightConnector1">
                <a:avLst/>
              </a:prstGeom>
              <a:noFill/>
              <a:ln w="28575" cap="flat" cmpd="sng">
                <a:solidFill>
                  <a:srgbClr val="00917F"/>
                </a:solidFill>
                <a:prstDash val="solid"/>
                <a:round/>
                <a:headEnd type="none" w="med" len="med"/>
                <a:tailEnd type="none" w="med" len="med"/>
              </a:ln>
            </p:spPr>
          </p:cxnSp>
          <p:cxnSp>
            <p:nvCxnSpPr>
              <p:cNvPr id="397" name="Google Shape;397;p60"/>
              <p:cNvCxnSpPr/>
              <p:nvPr/>
            </p:nvCxnSpPr>
            <p:spPr>
              <a:xfrm>
                <a:off x="3436443" y="4988771"/>
                <a:ext cx="184500" cy="0"/>
              </a:xfrm>
              <a:prstGeom prst="straightConnector1">
                <a:avLst/>
              </a:prstGeom>
              <a:noFill/>
              <a:ln w="19050" cap="flat" cmpd="sng">
                <a:solidFill>
                  <a:srgbClr val="00917F"/>
                </a:solidFill>
                <a:prstDash val="solid"/>
                <a:round/>
                <a:headEnd type="none" w="med" len="med"/>
                <a:tailEnd type="triangle" w="med" len="med"/>
              </a:ln>
            </p:spPr>
          </p:cxnSp>
        </p:grpSp>
        <p:sp>
          <p:nvSpPr>
            <p:cNvPr id="398" name="Google Shape;398;p60"/>
            <p:cNvSpPr/>
            <p:nvPr/>
          </p:nvSpPr>
          <p:spPr>
            <a:xfrm>
              <a:off x="1948179" y="730575"/>
              <a:ext cx="1468500" cy="4302000"/>
            </a:xfrm>
            <a:prstGeom prst="rect">
              <a:avLst/>
            </a:prstGeom>
            <a:solidFill>
              <a:srgbClr val="FFFFFF">
                <a:alpha val="6648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404" name="Google Shape;404;p6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Lambda has introduced you the its unique project </a:t>
            </a:r>
            <a:r>
              <a:rPr lang="en" b="1"/>
              <a:t>“Cıss!”</a:t>
            </a:r>
            <a:endParaRPr b="1"/>
          </a:p>
        </p:txBody>
      </p:sp>
      <p:pic>
        <p:nvPicPr>
          <p:cNvPr id="405" name="Google Shape;405;p61"/>
          <p:cNvPicPr preferRelativeResize="0"/>
          <p:nvPr/>
        </p:nvPicPr>
        <p:blipFill rotWithShape="1">
          <a:blip r:embed="rId3">
            <a:alphaModFix/>
          </a:blip>
          <a:srcRect l="7331" r="7322"/>
          <a:stretch/>
        </p:blipFill>
        <p:spPr>
          <a:xfrm>
            <a:off x="4808925" y="713500"/>
            <a:ext cx="2004552" cy="1677874"/>
          </a:xfrm>
          <a:prstGeom prst="rect">
            <a:avLst/>
          </a:prstGeom>
          <a:noFill/>
          <a:ln>
            <a:noFill/>
          </a:ln>
        </p:spPr>
      </p:pic>
      <p:pic>
        <p:nvPicPr>
          <p:cNvPr id="406" name="Google Shape;406;p61"/>
          <p:cNvPicPr preferRelativeResize="0"/>
          <p:nvPr/>
        </p:nvPicPr>
        <p:blipFill rotWithShape="1">
          <a:blip r:embed="rId4">
            <a:alphaModFix/>
          </a:blip>
          <a:srcRect l="54241" t="13967" r="2524" b="21694"/>
          <a:stretch/>
        </p:blipFill>
        <p:spPr>
          <a:xfrm>
            <a:off x="7003889" y="2602813"/>
            <a:ext cx="2004552" cy="1677874"/>
          </a:xfrm>
          <a:prstGeom prst="rect">
            <a:avLst/>
          </a:prstGeom>
          <a:noFill/>
          <a:ln>
            <a:noFill/>
          </a:ln>
        </p:spPr>
      </p:pic>
      <p:pic>
        <p:nvPicPr>
          <p:cNvPr id="407" name="Google Shape;407;p61"/>
          <p:cNvPicPr preferRelativeResize="0"/>
          <p:nvPr/>
        </p:nvPicPr>
        <p:blipFill rotWithShape="1">
          <a:blip r:embed="rId5">
            <a:alphaModFix/>
          </a:blip>
          <a:srcRect l="40458" t="6244" b="14509"/>
          <a:stretch/>
        </p:blipFill>
        <p:spPr>
          <a:xfrm>
            <a:off x="7003900" y="713500"/>
            <a:ext cx="2004552" cy="1677874"/>
          </a:xfrm>
          <a:prstGeom prst="rect">
            <a:avLst/>
          </a:prstGeom>
          <a:noFill/>
          <a:ln>
            <a:noFill/>
          </a:ln>
        </p:spPr>
      </p:pic>
      <p:pic>
        <p:nvPicPr>
          <p:cNvPr id="408" name="Google Shape;408;p61"/>
          <p:cNvPicPr preferRelativeResize="0"/>
          <p:nvPr/>
        </p:nvPicPr>
        <p:blipFill rotWithShape="1">
          <a:blip r:embed="rId6">
            <a:alphaModFix/>
          </a:blip>
          <a:srcRect l="12500" t="14830" r="18049" b="46425"/>
          <a:stretch/>
        </p:blipFill>
        <p:spPr>
          <a:xfrm>
            <a:off x="4808925" y="2602825"/>
            <a:ext cx="2004526" cy="1677875"/>
          </a:xfrm>
          <a:prstGeom prst="rect">
            <a:avLst/>
          </a:prstGeom>
          <a:noFill/>
          <a:ln>
            <a:noFill/>
          </a:ln>
        </p:spPr>
      </p:pic>
      <p:cxnSp>
        <p:nvCxnSpPr>
          <p:cNvPr id="409" name="Google Shape;409;p61"/>
          <p:cNvCxnSpPr/>
          <p:nvPr/>
        </p:nvCxnSpPr>
        <p:spPr>
          <a:xfrm>
            <a:off x="324700" y="2708275"/>
            <a:ext cx="3807900" cy="0"/>
          </a:xfrm>
          <a:prstGeom prst="straightConnector1">
            <a:avLst/>
          </a:prstGeom>
          <a:noFill/>
          <a:ln w="19050" cap="flat" cmpd="sng">
            <a:solidFill>
              <a:srgbClr val="00917F"/>
            </a:solidFill>
            <a:prstDash val="solid"/>
            <a:round/>
            <a:headEnd type="none" w="med" len="med"/>
            <a:tailEnd type="none" w="med" len="med"/>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p6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Thanks for Listening</a:t>
            </a:r>
            <a:endParaRPr/>
          </a:p>
        </p:txBody>
      </p:sp>
      <p:sp>
        <p:nvSpPr>
          <p:cNvPr id="415" name="Google Shape;415;p62"/>
          <p:cNvSpPr txBox="1"/>
          <p:nvPr/>
        </p:nvSpPr>
        <p:spPr>
          <a:xfrm>
            <a:off x="6927075" y="2997300"/>
            <a:ext cx="1983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i="1">
                <a:solidFill>
                  <a:schemeClr val="accent3"/>
                </a:solidFill>
                <a:latin typeface="Helvetica Neue"/>
                <a:ea typeface="Helvetica Neue"/>
                <a:cs typeface="Helvetica Neue"/>
                <a:sym typeface="Helvetica Neue"/>
              </a:rPr>
              <a:t>Company Lambda</a:t>
            </a:r>
            <a:endParaRPr i="1">
              <a:solidFill>
                <a:schemeClr val="accent3"/>
              </a:solidFill>
              <a:latin typeface="Helvetica Neue"/>
              <a:ea typeface="Helvetica Neue"/>
              <a:cs typeface="Helvetica Neue"/>
              <a:sym typeface="Helvetica Neue"/>
            </a:endParaRPr>
          </a:p>
        </p:txBody>
      </p:sp>
      <p:pic>
        <p:nvPicPr>
          <p:cNvPr id="416" name="Google Shape;416;p62"/>
          <p:cNvPicPr preferRelativeResize="0"/>
          <p:nvPr/>
        </p:nvPicPr>
        <p:blipFill>
          <a:blip r:embed="rId3">
            <a:alphaModFix/>
          </a:blip>
          <a:stretch>
            <a:fillRect/>
          </a:stretch>
        </p:blipFill>
        <p:spPr>
          <a:xfrm>
            <a:off x="7334125" y="1711000"/>
            <a:ext cx="1169201" cy="11692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8"/>
          <p:cNvSpPr txBox="1">
            <a:spLocks noGrp="1"/>
          </p:cNvSpPr>
          <p:nvPr>
            <p:ph type="title"/>
          </p:nvPr>
        </p:nvSpPr>
        <p:spPr>
          <a:xfrm>
            <a:off x="311700" y="259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Company Introduction </a:t>
            </a:r>
            <a:endParaRPr/>
          </a:p>
          <a:p>
            <a:pPr marL="0" lvl="0" indent="0" algn="l" rtl="0">
              <a:spcBef>
                <a:spcPts val="0"/>
              </a:spcBef>
              <a:spcAft>
                <a:spcPts val="0"/>
              </a:spcAft>
              <a:buNone/>
            </a:pPr>
            <a:endParaRPr/>
          </a:p>
        </p:txBody>
      </p:sp>
      <p:sp>
        <p:nvSpPr>
          <p:cNvPr id="143" name="Google Shape;143;p28"/>
          <p:cNvSpPr txBox="1"/>
          <p:nvPr/>
        </p:nvSpPr>
        <p:spPr>
          <a:xfrm>
            <a:off x="485700" y="960025"/>
            <a:ext cx="841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accent2"/>
                </a:solidFill>
                <a:latin typeface="Helvetica Neue"/>
                <a:ea typeface="Helvetica Neue"/>
                <a:cs typeface="Helvetica Neue"/>
                <a:sym typeface="Helvetica Neue"/>
              </a:rPr>
              <a:t>Our company consists of 5 engineers who are specialized and experienced in various fields.</a:t>
            </a:r>
            <a:endParaRPr>
              <a:solidFill>
                <a:schemeClr val="accent2"/>
              </a:solidFill>
              <a:latin typeface="Helvetica Neue"/>
              <a:ea typeface="Helvetica Neue"/>
              <a:cs typeface="Helvetica Neue"/>
              <a:sym typeface="Helvetica Neue"/>
            </a:endParaRPr>
          </a:p>
        </p:txBody>
      </p:sp>
      <p:pic>
        <p:nvPicPr>
          <p:cNvPr id="144" name="Google Shape;144;p28"/>
          <p:cNvPicPr preferRelativeResize="0"/>
          <p:nvPr/>
        </p:nvPicPr>
        <p:blipFill>
          <a:blip r:embed="rId3">
            <a:alphaModFix/>
          </a:blip>
          <a:stretch>
            <a:fillRect/>
          </a:stretch>
        </p:blipFill>
        <p:spPr>
          <a:xfrm>
            <a:off x="287750" y="1564675"/>
            <a:ext cx="1290150" cy="1380914"/>
          </a:xfrm>
          <a:prstGeom prst="rect">
            <a:avLst/>
          </a:prstGeom>
          <a:noFill/>
          <a:ln>
            <a:noFill/>
          </a:ln>
        </p:spPr>
      </p:pic>
      <p:pic>
        <p:nvPicPr>
          <p:cNvPr id="145" name="Google Shape;145;p28"/>
          <p:cNvPicPr preferRelativeResize="0"/>
          <p:nvPr/>
        </p:nvPicPr>
        <p:blipFill>
          <a:blip r:embed="rId4">
            <a:alphaModFix/>
          </a:blip>
          <a:stretch>
            <a:fillRect/>
          </a:stretch>
        </p:blipFill>
        <p:spPr>
          <a:xfrm>
            <a:off x="2021912" y="1508413"/>
            <a:ext cx="1453325" cy="1380925"/>
          </a:xfrm>
          <a:prstGeom prst="rect">
            <a:avLst/>
          </a:prstGeom>
          <a:noFill/>
          <a:ln>
            <a:noFill/>
          </a:ln>
        </p:spPr>
      </p:pic>
      <p:pic>
        <p:nvPicPr>
          <p:cNvPr id="146" name="Google Shape;146;p28"/>
          <p:cNvPicPr preferRelativeResize="0"/>
          <p:nvPr/>
        </p:nvPicPr>
        <p:blipFill>
          <a:blip r:embed="rId5">
            <a:alphaModFix/>
          </a:blip>
          <a:stretch>
            <a:fillRect/>
          </a:stretch>
        </p:blipFill>
        <p:spPr>
          <a:xfrm>
            <a:off x="3862313" y="1540050"/>
            <a:ext cx="1290150" cy="1430148"/>
          </a:xfrm>
          <a:prstGeom prst="rect">
            <a:avLst/>
          </a:prstGeom>
          <a:noFill/>
          <a:ln>
            <a:noFill/>
          </a:ln>
        </p:spPr>
      </p:pic>
      <p:pic>
        <p:nvPicPr>
          <p:cNvPr id="147" name="Google Shape;147;p28"/>
          <p:cNvPicPr preferRelativeResize="0"/>
          <p:nvPr/>
        </p:nvPicPr>
        <p:blipFill>
          <a:blip r:embed="rId6">
            <a:alphaModFix/>
          </a:blip>
          <a:stretch>
            <a:fillRect/>
          </a:stretch>
        </p:blipFill>
        <p:spPr>
          <a:xfrm>
            <a:off x="5539563" y="1551813"/>
            <a:ext cx="1453325" cy="1406611"/>
          </a:xfrm>
          <a:prstGeom prst="rect">
            <a:avLst/>
          </a:prstGeom>
          <a:noFill/>
          <a:ln>
            <a:noFill/>
          </a:ln>
        </p:spPr>
      </p:pic>
      <p:pic>
        <p:nvPicPr>
          <p:cNvPr id="148" name="Google Shape;148;p28"/>
          <p:cNvPicPr preferRelativeResize="0"/>
          <p:nvPr/>
        </p:nvPicPr>
        <p:blipFill>
          <a:blip r:embed="rId7">
            <a:alphaModFix/>
          </a:blip>
          <a:stretch>
            <a:fillRect/>
          </a:stretch>
        </p:blipFill>
        <p:spPr>
          <a:xfrm>
            <a:off x="7396638" y="1495575"/>
            <a:ext cx="1406600" cy="1406600"/>
          </a:xfrm>
          <a:prstGeom prst="rect">
            <a:avLst/>
          </a:prstGeom>
          <a:noFill/>
          <a:ln>
            <a:noFill/>
          </a:ln>
        </p:spPr>
      </p:pic>
      <p:sp>
        <p:nvSpPr>
          <p:cNvPr id="149" name="Google Shape;149;p28"/>
          <p:cNvSpPr txBox="1"/>
          <p:nvPr/>
        </p:nvSpPr>
        <p:spPr>
          <a:xfrm>
            <a:off x="179463" y="3073300"/>
            <a:ext cx="16689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Berk Erhan Yüksel</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Signal Processing </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Algorithm Design</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Matlab, C/C++</a:t>
            </a:r>
            <a:endParaRPr sz="1200">
              <a:solidFill>
                <a:schemeClr val="accent2"/>
              </a:solidFill>
              <a:latin typeface="Helvetica Neue"/>
              <a:ea typeface="Helvetica Neue"/>
              <a:cs typeface="Helvetica Neue"/>
              <a:sym typeface="Helvetica Neue"/>
            </a:endParaRPr>
          </a:p>
        </p:txBody>
      </p:sp>
      <p:sp>
        <p:nvSpPr>
          <p:cNvPr id="150" name="Google Shape;150;p28"/>
          <p:cNvSpPr txBox="1"/>
          <p:nvPr/>
        </p:nvSpPr>
        <p:spPr>
          <a:xfrm>
            <a:off x="1843750" y="3073300"/>
            <a:ext cx="18096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Necdet Can Sönmez</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Computer</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Embedded Systems</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Python, C/C++</a:t>
            </a:r>
            <a:endParaRPr sz="1200">
              <a:solidFill>
                <a:schemeClr val="accent2"/>
              </a:solidFill>
              <a:latin typeface="Helvetica Neue"/>
              <a:ea typeface="Helvetica Neue"/>
              <a:cs typeface="Helvetica Neue"/>
              <a:sym typeface="Helvetica Neue"/>
            </a:endParaRPr>
          </a:p>
        </p:txBody>
      </p:sp>
      <p:sp>
        <p:nvSpPr>
          <p:cNvPr id="151" name="Google Shape;151;p28"/>
          <p:cNvSpPr txBox="1"/>
          <p:nvPr/>
        </p:nvSpPr>
        <p:spPr>
          <a:xfrm>
            <a:off x="3602600" y="3073300"/>
            <a:ext cx="19299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Mustafa Barış Emektar</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Computer</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Embedded Systems</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C/C++</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- 3D Modeling &amp; Design</a:t>
            </a:r>
            <a:endParaRPr sz="1200">
              <a:solidFill>
                <a:schemeClr val="accent2"/>
              </a:solidFill>
              <a:latin typeface="Helvetica Neue"/>
              <a:ea typeface="Helvetica Neue"/>
              <a:cs typeface="Helvetica Neue"/>
              <a:sym typeface="Helvetica Neue"/>
            </a:endParaRPr>
          </a:p>
        </p:txBody>
      </p:sp>
      <p:sp>
        <p:nvSpPr>
          <p:cNvPr id="152" name="Google Shape;152;p28"/>
          <p:cNvSpPr txBox="1"/>
          <p:nvPr/>
        </p:nvSpPr>
        <p:spPr>
          <a:xfrm>
            <a:off x="5431800" y="3073300"/>
            <a:ext cx="2059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Alper Saraç</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Computer</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Embedded Systems</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Python, C/C++/C#</a:t>
            </a:r>
            <a:endParaRPr sz="1200">
              <a:solidFill>
                <a:schemeClr val="accent2"/>
              </a:solidFill>
              <a:latin typeface="Helvetica Neue"/>
              <a:ea typeface="Helvetica Neue"/>
              <a:cs typeface="Helvetica Neue"/>
              <a:sym typeface="Helvetica Neue"/>
            </a:endParaRPr>
          </a:p>
        </p:txBody>
      </p:sp>
      <p:sp>
        <p:nvSpPr>
          <p:cNvPr id="153" name="Google Shape;153;p28"/>
          <p:cNvSpPr txBox="1"/>
          <p:nvPr/>
        </p:nvSpPr>
        <p:spPr>
          <a:xfrm>
            <a:off x="7286725" y="3073300"/>
            <a:ext cx="2059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Furkan İtkü</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Computer</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Embedded Systems</a:t>
            </a:r>
            <a:endParaRPr sz="12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 sz="1200">
                <a:solidFill>
                  <a:schemeClr val="accent2"/>
                </a:solidFill>
                <a:latin typeface="Helvetica Neue"/>
                <a:ea typeface="Helvetica Neue"/>
                <a:cs typeface="Helvetica Neue"/>
                <a:sym typeface="Helvetica Neue"/>
              </a:rPr>
              <a:t>- Matlab, C/C++</a:t>
            </a:r>
            <a:endParaRPr sz="1200">
              <a:solidFill>
                <a:schemeClr val="accent2"/>
              </a:solidFill>
              <a:latin typeface="Helvetica Neue"/>
              <a:ea typeface="Helvetica Neue"/>
              <a:cs typeface="Helvetica Neue"/>
              <a:sym typeface="Helvetica Neue"/>
            </a:endParaRPr>
          </a:p>
        </p:txBody>
      </p:sp>
      <p:cxnSp>
        <p:nvCxnSpPr>
          <p:cNvPr id="154" name="Google Shape;154;p28"/>
          <p:cNvCxnSpPr/>
          <p:nvPr/>
        </p:nvCxnSpPr>
        <p:spPr>
          <a:xfrm>
            <a:off x="1799900" y="1451800"/>
            <a:ext cx="0" cy="2918400"/>
          </a:xfrm>
          <a:prstGeom prst="straightConnector1">
            <a:avLst/>
          </a:prstGeom>
          <a:noFill/>
          <a:ln w="9525" cap="flat" cmpd="sng">
            <a:solidFill>
              <a:schemeClr val="dk2"/>
            </a:solidFill>
            <a:prstDash val="solid"/>
            <a:round/>
            <a:headEnd type="none" w="med" len="med"/>
            <a:tailEnd type="none" w="med" len="med"/>
          </a:ln>
        </p:spPr>
      </p:cxnSp>
      <p:cxnSp>
        <p:nvCxnSpPr>
          <p:cNvPr id="155" name="Google Shape;155;p28"/>
          <p:cNvCxnSpPr/>
          <p:nvPr/>
        </p:nvCxnSpPr>
        <p:spPr>
          <a:xfrm>
            <a:off x="3602600" y="1451800"/>
            <a:ext cx="0" cy="2918400"/>
          </a:xfrm>
          <a:prstGeom prst="straightConnector1">
            <a:avLst/>
          </a:prstGeom>
          <a:noFill/>
          <a:ln w="9525" cap="flat" cmpd="sng">
            <a:solidFill>
              <a:schemeClr val="dk2"/>
            </a:solidFill>
            <a:prstDash val="solid"/>
            <a:round/>
            <a:headEnd type="none" w="med" len="med"/>
            <a:tailEnd type="none" w="med" len="med"/>
          </a:ln>
        </p:spPr>
      </p:cxnSp>
      <p:cxnSp>
        <p:nvCxnSpPr>
          <p:cNvPr id="156" name="Google Shape;156;p28"/>
          <p:cNvCxnSpPr/>
          <p:nvPr/>
        </p:nvCxnSpPr>
        <p:spPr>
          <a:xfrm>
            <a:off x="5431800" y="1451800"/>
            <a:ext cx="0" cy="2918400"/>
          </a:xfrm>
          <a:prstGeom prst="straightConnector1">
            <a:avLst/>
          </a:prstGeom>
          <a:noFill/>
          <a:ln w="9525" cap="flat" cmpd="sng">
            <a:solidFill>
              <a:schemeClr val="dk2"/>
            </a:solidFill>
            <a:prstDash val="solid"/>
            <a:round/>
            <a:headEnd type="none" w="med" len="med"/>
            <a:tailEnd type="none" w="med" len="med"/>
          </a:ln>
        </p:spPr>
      </p:cxnSp>
      <p:cxnSp>
        <p:nvCxnSpPr>
          <p:cNvPr id="157" name="Google Shape;157;p28"/>
          <p:cNvCxnSpPr/>
          <p:nvPr/>
        </p:nvCxnSpPr>
        <p:spPr>
          <a:xfrm>
            <a:off x="7212725" y="1451800"/>
            <a:ext cx="0" cy="2918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9"/>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a:p>
            <a:pPr marL="0" lvl="0" indent="0" algn="l" rtl="0">
              <a:spcBef>
                <a:spcPts val="0"/>
              </a:spcBef>
              <a:spcAft>
                <a:spcPts val="0"/>
              </a:spcAft>
              <a:buNone/>
            </a:pPr>
            <a:endParaRPr/>
          </a:p>
        </p:txBody>
      </p:sp>
      <p:sp>
        <p:nvSpPr>
          <p:cNvPr id="163" name="Google Shape;163;p29"/>
          <p:cNvSpPr txBox="1"/>
          <p:nvPr/>
        </p:nvSpPr>
        <p:spPr>
          <a:xfrm>
            <a:off x="680850" y="1531950"/>
            <a:ext cx="7556100" cy="895800"/>
          </a:xfrm>
          <a:prstGeom prst="rect">
            <a:avLst/>
          </a:prstGeom>
          <a:noFill/>
          <a:ln>
            <a:noFill/>
          </a:ln>
        </p:spPr>
        <p:txBody>
          <a:bodyPr spcFirstLastPara="1" wrap="square" lIns="91425" tIns="91425" rIns="91425" bIns="91425" anchor="t" anchorCtr="0">
            <a:spAutoFit/>
          </a:bodyPr>
          <a:lstStyle/>
          <a:p>
            <a:pPr marL="457200" lvl="0" indent="-317500" algn="just" rtl="0">
              <a:lnSpc>
                <a:spcPct val="115000"/>
              </a:lnSpc>
              <a:spcBef>
                <a:spcPts val="0"/>
              </a:spcBef>
              <a:spcAft>
                <a:spcPts val="0"/>
              </a:spcAft>
              <a:buClr>
                <a:srgbClr val="333333"/>
              </a:buClr>
              <a:buSzPts val="1400"/>
              <a:buFont typeface="Helvetica Neue"/>
              <a:buChar char="●"/>
            </a:pPr>
            <a:r>
              <a:rPr lang="en">
                <a:solidFill>
                  <a:srgbClr val="333333"/>
                </a:solidFill>
                <a:highlight>
                  <a:srgbClr val="FFFFFF"/>
                </a:highlight>
                <a:latin typeface="Helvetica Neue"/>
                <a:ea typeface="Helvetica Neue"/>
                <a:cs typeface="Helvetica Neue"/>
                <a:sym typeface="Helvetica Neue"/>
              </a:rPr>
              <a:t>Design and construct a device to help keep pets away from designated locations.</a:t>
            </a:r>
            <a:endParaRPr>
              <a:solidFill>
                <a:srgbClr val="333333"/>
              </a:solidFill>
              <a:highlight>
                <a:srgbClr val="FFFFFF"/>
              </a:highlight>
              <a:latin typeface="Helvetica Neue"/>
              <a:ea typeface="Helvetica Neue"/>
              <a:cs typeface="Helvetica Neue"/>
              <a:sym typeface="Helvetica Neue"/>
            </a:endParaRPr>
          </a:p>
          <a:p>
            <a:pPr marL="457200" lvl="0" indent="0" algn="just" rtl="0">
              <a:lnSpc>
                <a:spcPct val="115000"/>
              </a:lnSpc>
              <a:spcBef>
                <a:spcPts val="0"/>
              </a:spcBef>
              <a:spcAft>
                <a:spcPts val="0"/>
              </a:spcAft>
              <a:buNone/>
            </a:pPr>
            <a:endParaRPr>
              <a:solidFill>
                <a:srgbClr val="333333"/>
              </a:solidFill>
              <a:highlight>
                <a:srgbClr val="FFFFFF"/>
              </a:highlight>
              <a:latin typeface="Helvetica Neue"/>
              <a:ea typeface="Helvetica Neue"/>
              <a:cs typeface="Helvetica Neue"/>
              <a:sym typeface="Helvetica Neue"/>
            </a:endParaRPr>
          </a:p>
          <a:p>
            <a:pPr marL="457200" lvl="0" indent="-317500" algn="just" rtl="0">
              <a:lnSpc>
                <a:spcPct val="115000"/>
              </a:lnSpc>
              <a:spcBef>
                <a:spcPts val="0"/>
              </a:spcBef>
              <a:spcAft>
                <a:spcPts val="0"/>
              </a:spcAft>
              <a:buClr>
                <a:srgbClr val="333333"/>
              </a:buClr>
              <a:buSzPts val="1400"/>
              <a:buFont typeface="Helvetica Neue"/>
              <a:buChar char="●"/>
            </a:pPr>
            <a:r>
              <a:rPr lang="en">
                <a:solidFill>
                  <a:srgbClr val="333333"/>
                </a:solidFill>
                <a:highlight>
                  <a:srgbClr val="FFFFFF"/>
                </a:highlight>
                <a:latin typeface="Helvetica Neue"/>
                <a:ea typeface="Helvetica Neue"/>
                <a:cs typeface="Helvetica Neue"/>
                <a:sym typeface="Helvetica Neue"/>
              </a:rPr>
              <a:t>Control a pet’s behavior around the house.</a:t>
            </a:r>
            <a:endParaRPr>
              <a:latin typeface="Helvetica Neue"/>
              <a:ea typeface="Helvetica Neue"/>
              <a:cs typeface="Helvetica Neue"/>
              <a:sym typeface="Helvetica Neue"/>
            </a:endParaRPr>
          </a:p>
        </p:txBody>
      </p:sp>
      <p:cxnSp>
        <p:nvCxnSpPr>
          <p:cNvPr id="164" name="Google Shape;164;p29"/>
          <p:cNvCxnSpPr>
            <a:stCxn id="163" idx="1"/>
            <a:endCxn id="165" idx="1"/>
          </p:cNvCxnSpPr>
          <p:nvPr/>
        </p:nvCxnSpPr>
        <p:spPr>
          <a:xfrm>
            <a:off x="680850" y="1979850"/>
            <a:ext cx="3048600" cy="1617300"/>
          </a:xfrm>
          <a:prstGeom prst="bentConnector3">
            <a:avLst>
              <a:gd name="adj1" fmla="val -7811"/>
            </a:avLst>
          </a:prstGeom>
          <a:noFill/>
          <a:ln w="9525" cap="flat" cmpd="sng">
            <a:solidFill>
              <a:schemeClr val="dk2"/>
            </a:solidFill>
            <a:prstDash val="solid"/>
            <a:round/>
            <a:headEnd type="none" w="med" len="med"/>
            <a:tailEnd type="none" w="med" len="med"/>
          </a:ln>
        </p:spPr>
      </p:cxnSp>
      <p:sp>
        <p:nvSpPr>
          <p:cNvPr id="165" name="Google Shape;165;p29"/>
          <p:cNvSpPr txBox="1"/>
          <p:nvPr/>
        </p:nvSpPr>
        <p:spPr>
          <a:xfrm>
            <a:off x="3729450" y="3289275"/>
            <a:ext cx="1685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800" b="1">
                <a:latin typeface="Helvetica Neue"/>
                <a:ea typeface="Helvetica Neue"/>
                <a:cs typeface="Helvetica Neue"/>
                <a:sym typeface="Helvetica Neue"/>
              </a:rPr>
              <a:t>“Cısss!”</a:t>
            </a:r>
            <a:endParaRPr sz="2800" b="1">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93100" y="449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Statement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1" name="Google Shape;171;p30"/>
          <p:cNvSpPr txBox="1"/>
          <p:nvPr/>
        </p:nvSpPr>
        <p:spPr>
          <a:xfrm>
            <a:off x="201525" y="1475325"/>
            <a:ext cx="3740700" cy="16353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
                <a:solidFill>
                  <a:schemeClr val="accent2"/>
                </a:solidFill>
                <a:highlight>
                  <a:srgbClr val="FFFFFF"/>
                </a:highlight>
                <a:latin typeface="Helvetica Neue"/>
                <a:ea typeface="Helvetica Neue"/>
                <a:cs typeface="Helvetica Neue"/>
                <a:sym typeface="Helvetica Neue"/>
              </a:rPr>
              <a:t>The device will consist of two types of units:</a:t>
            </a:r>
            <a:endParaRPr>
              <a:solidFill>
                <a:schemeClr val="accent2"/>
              </a:solidFill>
              <a:highlight>
                <a:srgbClr val="FFFFFF"/>
              </a:highlight>
              <a:latin typeface="Helvetica Neue"/>
              <a:ea typeface="Helvetica Neue"/>
              <a:cs typeface="Helvetica Neue"/>
              <a:sym typeface="Helvetica Neue"/>
            </a:endParaRPr>
          </a:p>
          <a:p>
            <a:pPr marL="457200" lvl="0" indent="-317500" algn="l" rtl="0">
              <a:lnSpc>
                <a:spcPct val="115000"/>
              </a:lnSpc>
              <a:spcBef>
                <a:spcPts val="1900"/>
              </a:spcBef>
              <a:spcAft>
                <a:spcPts val="0"/>
              </a:spcAft>
              <a:buClr>
                <a:schemeClr val="accent2"/>
              </a:buClr>
              <a:buSzPts val="1400"/>
              <a:buFont typeface="Helvetica Neue"/>
              <a:buAutoNum type="arabicPeriod"/>
            </a:pPr>
            <a:r>
              <a:rPr lang="en">
                <a:solidFill>
                  <a:schemeClr val="accent2"/>
                </a:solidFill>
                <a:highlight>
                  <a:srgbClr val="FFFFFF"/>
                </a:highlight>
                <a:latin typeface="Helvetica Neue"/>
                <a:ea typeface="Helvetica Neue"/>
                <a:cs typeface="Helvetica Neue"/>
                <a:sym typeface="Helvetica Neue"/>
              </a:rPr>
              <a:t>A single mobile (wearable) smart “MASTER” unit.</a:t>
            </a:r>
            <a:endParaRPr>
              <a:solidFill>
                <a:schemeClr val="accent2"/>
              </a:solidFill>
              <a:highlight>
                <a:srgbClr val="FFFFFF"/>
              </a:highlight>
              <a:latin typeface="Helvetica Neue"/>
              <a:ea typeface="Helvetica Neue"/>
              <a:cs typeface="Helvetica Neue"/>
              <a:sym typeface="Helvetica Neue"/>
            </a:endParaRPr>
          </a:p>
          <a:p>
            <a:pPr marL="457200" lvl="0" indent="-317500" algn="l" rtl="0">
              <a:lnSpc>
                <a:spcPct val="115000"/>
              </a:lnSpc>
              <a:spcBef>
                <a:spcPts val="0"/>
              </a:spcBef>
              <a:spcAft>
                <a:spcPts val="0"/>
              </a:spcAft>
              <a:buClr>
                <a:schemeClr val="accent2"/>
              </a:buClr>
              <a:buSzPts val="1400"/>
              <a:buFont typeface="Helvetica Neue"/>
              <a:buAutoNum type="arabicPeriod"/>
            </a:pPr>
            <a:r>
              <a:rPr lang="en">
                <a:solidFill>
                  <a:schemeClr val="accent2"/>
                </a:solidFill>
                <a:highlight>
                  <a:srgbClr val="FFFFFF"/>
                </a:highlight>
                <a:latin typeface="Helvetica Neue"/>
                <a:ea typeface="Helvetica Neue"/>
                <a:cs typeface="Helvetica Neue"/>
                <a:sym typeface="Helvetica Neue"/>
              </a:rPr>
              <a:t>Several (as many as necessary) identical “TAGS”.</a:t>
            </a:r>
            <a:endParaRPr>
              <a:solidFill>
                <a:schemeClr val="accent2"/>
              </a:solidFill>
              <a:highlight>
                <a:srgbClr val="FFFFFF"/>
              </a:highlight>
              <a:latin typeface="Helvetica Neue"/>
              <a:ea typeface="Helvetica Neue"/>
              <a:cs typeface="Helvetica Neue"/>
              <a:sym typeface="Helvetica Neue"/>
            </a:endParaRPr>
          </a:p>
        </p:txBody>
      </p:sp>
      <p:sp>
        <p:nvSpPr>
          <p:cNvPr id="172" name="Google Shape;172;p30"/>
          <p:cNvSpPr txBox="1"/>
          <p:nvPr/>
        </p:nvSpPr>
        <p:spPr>
          <a:xfrm>
            <a:off x="4768800" y="900400"/>
            <a:ext cx="3636000" cy="1215900"/>
          </a:xfrm>
          <a:prstGeom prst="rect">
            <a:avLst/>
          </a:prstGeom>
          <a:noFill/>
          <a:ln w="38100" cap="flat" cmpd="sng">
            <a:solidFill>
              <a:srgbClr val="00917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00917F"/>
                </a:solidFill>
                <a:latin typeface="Helvetica Neue"/>
                <a:ea typeface="Helvetica Neue"/>
                <a:cs typeface="Helvetica Neue"/>
                <a:sym typeface="Helvetica Neue"/>
              </a:rPr>
              <a:t>Master Unit</a:t>
            </a:r>
            <a:endParaRPr u="sng">
              <a:latin typeface="Helvetica Neue"/>
              <a:ea typeface="Helvetica Neue"/>
              <a:cs typeface="Helvetica Neue"/>
              <a:sym typeface="Helvetica Neue"/>
            </a:endParaRPr>
          </a:p>
          <a:p>
            <a:pPr marL="457200" lvl="0" indent="-311150" algn="just" rtl="0">
              <a:spcBef>
                <a:spcPts val="0"/>
              </a:spcBef>
              <a:spcAft>
                <a:spcPts val="0"/>
              </a:spcAft>
              <a:buClr>
                <a:schemeClr val="accent2"/>
              </a:buClr>
              <a:buSzPts val="1300"/>
              <a:buFont typeface="Helvetica Neue"/>
              <a:buChar char="➔"/>
            </a:pPr>
            <a:r>
              <a:rPr lang="en" sz="1300">
                <a:solidFill>
                  <a:schemeClr val="accent2"/>
                </a:solidFill>
                <a:latin typeface="Helvetica Neue"/>
                <a:ea typeface="Helvetica Neue"/>
                <a:cs typeface="Helvetica Neue"/>
                <a:sym typeface="Helvetica Neue"/>
              </a:rPr>
              <a:t>Detect the pet when pet is approaching forbidden areas</a:t>
            </a:r>
            <a:endParaRPr sz="1300">
              <a:solidFill>
                <a:schemeClr val="accent2"/>
              </a:solidFill>
              <a:latin typeface="Helvetica Neue"/>
              <a:ea typeface="Helvetica Neue"/>
              <a:cs typeface="Helvetica Neue"/>
              <a:sym typeface="Helvetica Neue"/>
            </a:endParaRPr>
          </a:p>
          <a:p>
            <a:pPr marL="457200" lvl="0" indent="-311150" algn="just" rtl="0">
              <a:spcBef>
                <a:spcPts val="0"/>
              </a:spcBef>
              <a:spcAft>
                <a:spcPts val="0"/>
              </a:spcAft>
              <a:buClr>
                <a:schemeClr val="accent2"/>
              </a:buClr>
              <a:buSzPts val="1300"/>
              <a:buFont typeface="Helvetica Neue"/>
              <a:buChar char="➔"/>
            </a:pPr>
            <a:r>
              <a:rPr lang="en" sz="1300">
                <a:solidFill>
                  <a:schemeClr val="accent2"/>
                </a:solidFill>
                <a:latin typeface="Helvetica Neue"/>
                <a:ea typeface="Helvetica Neue"/>
                <a:cs typeface="Helvetica Neue"/>
                <a:sym typeface="Helvetica Neue"/>
              </a:rPr>
              <a:t>In case of violation of forbidden areas, the main unit should warn the pet. </a:t>
            </a:r>
            <a:endParaRPr sz="1300">
              <a:solidFill>
                <a:schemeClr val="accent2"/>
              </a:solidFill>
              <a:latin typeface="Helvetica Neue"/>
              <a:ea typeface="Helvetica Neue"/>
              <a:cs typeface="Helvetica Neue"/>
              <a:sym typeface="Helvetica Neue"/>
            </a:endParaRPr>
          </a:p>
        </p:txBody>
      </p:sp>
      <p:sp>
        <p:nvSpPr>
          <p:cNvPr id="173" name="Google Shape;173;p30"/>
          <p:cNvSpPr txBox="1"/>
          <p:nvPr/>
        </p:nvSpPr>
        <p:spPr>
          <a:xfrm>
            <a:off x="4768800" y="3153700"/>
            <a:ext cx="3636000" cy="1015800"/>
          </a:xfrm>
          <a:prstGeom prst="rect">
            <a:avLst/>
          </a:prstGeom>
          <a:noFill/>
          <a:ln w="38100" cap="flat" cmpd="sng">
            <a:solidFill>
              <a:srgbClr val="00917F"/>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 sz="1500" b="1">
                <a:solidFill>
                  <a:srgbClr val="00917F"/>
                </a:solidFill>
                <a:latin typeface="Helvetica Neue"/>
                <a:ea typeface="Helvetica Neue"/>
                <a:cs typeface="Helvetica Neue"/>
                <a:sym typeface="Helvetica Neue"/>
              </a:rPr>
              <a:t>Tags</a:t>
            </a:r>
            <a:endParaRPr sz="1300">
              <a:latin typeface="Helvetica Neue"/>
              <a:ea typeface="Helvetica Neue"/>
              <a:cs typeface="Helvetica Neue"/>
              <a:sym typeface="Helvetica Neue"/>
            </a:endParaRPr>
          </a:p>
          <a:p>
            <a:pPr marL="457200" lvl="0" indent="-311150" algn="just" rtl="0">
              <a:spcBef>
                <a:spcPts val="0"/>
              </a:spcBef>
              <a:spcAft>
                <a:spcPts val="0"/>
              </a:spcAft>
              <a:buClr>
                <a:schemeClr val="accent2"/>
              </a:buClr>
              <a:buSzPts val="1300"/>
              <a:buFont typeface="Helvetica Neue"/>
              <a:buChar char="●"/>
            </a:pPr>
            <a:r>
              <a:rPr lang="en" sz="1300">
                <a:solidFill>
                  <a:schemeClr val="accent2"/>
                </a:solidFill>
                <a:latin typeface="Helvetica Neue"/>
                <a:ea typeface="Helvetica Neue"/>
                <a:cs typeface="Helvetica Neue"/>
                <a:sym typeface="Helvetica Neue"/>
              </a:rPr>
              <a:t>Placed in designated forbidden zones</a:t>
            </a:r>
            <a:endParaRPr sz="1300">
              <a:solidFill>
                <a:schemeClr val="accent2"/>
              </a:solidFill>
              <a:latin typeface="Helvetica Neue"/>
              <a:ea typeface="Helvetica Neue"/>
              <a:cs typeface="Helvetica Neue"/>
              <a:sym typeface="Helvetica Neue"/>
            </a:endParaRPr>
          </a:p>
          <a:p>
            <a:pPr marL="457200" lvl="0" indent="-311150" algn="just" rtl="0">
              <a:spcBef>
                <a:spcPts val="0"/>
              </a:spcBef>
              <a:spcAft>
                <a:spcPts val="0"/>
              </a:spcAft>
              <a:buClr>
                <a:schemeClr val="accent2"/>
              </a:buClr>
              <a:buSzPts val="1300"/>
              <a:buFont typeface="Helvetica Neue"/>
              <a:buChar char="●"/>
            </a:pPr>
            <a:r>
              <a:rPr lang="en" sz="1300">
                <a:solidFill>
                  <a:schemeClr val="accent2"/>
                </a:solidFill>
                <a:latin typeface="Helvetica Neue"/>
                <a:ea typeface="Helvetica Neue"/>
                <a:cs typeface="Helvetica Neue"/>
                <a:sym typeface="Helvetica Neue"/>
              </a:rPr>
              <a:t>Area tags should be for the detection of the pet’s entry into an area or doorway</a:t>
            </a:r>
            <a:endParaRPr sz="1300">
              <a:solidFill>
                <a:schemeClr val="accent2"/>
              </a:solidFill>
              <a:latin typeface="Helvetica Neue"/>
              <a:ea typeface="Helvetica Neue"/>
              <a:cs typeface="Helvetica Neue"/>
              <a:sym typeface="Helvetica Neue"/>
            </a:endParaRPr>
          </a:p>
        </p:txBody>
      </p:sp>
      <p:cxnSp>
        <p:nvCxnSpPr>
          <p:cNvPr id="174" name="Google Shape;174;p30"/>
          <p:cNvCxnSpPr>
            <a:endCxn id="172" idx="1"/>
          </p:cNvCxnSpPr>
          <p:nvPr/>
        </p:nvCxnSpPr>
        <p:spPr>
          <a:xfrm rot="10800000" flipH="1">
            <a:off x="3623400" y="1508350"/>
            <a:ext cx="1145400" cy="7851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75" name="Google Shape;175;p30"/>
          <p:cNvCxnSpPr>
            <a:endCxn id="173" idx="1"/>
          </p:cNvCxnSpPr>
          <p:nvPr/>
        </p:nvCxnSpPr>
        <p:spPr>
          <a:xfrm>
            <a:off x="3626400" y="2693800"/>
            <a:ext cx="1142400" cy="9678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1"/>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Requirements &amp; Objectives</a:t>
            </a:r>
            <a:endParaRPr/>
          </a:p>
        </p:txBody>
      </p:sp>
      <p:sp>
        <p:nvSpPr>
          <p:cNvPr id="181" name="Google Shape;181;p31"/>
          <p:cNvSpPr txBox="1">
            <a:spLocks noGrp="1"/>
          </p:cNvSpPr>
          <p:nvPr>
            <p:ph type="body" idx="1"/>
          </p:nvPr>
        </p:nvSpPr>
        <p:spPr>
          <a:xfrm>
            <a:off x="543400" y="1138950"/>
            <a:ext cx="8520600" cy="2120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 Functional Requirements</a:t>
            </a:r>
            <a:endParaRPr b="1"/>
          </a:p>
          <a:p>
            <a:pPr marL="457200" lvl="0" indent="-317500" algn="l" rtl="0">
              <a:lnSpc>
                <a:spcPct val="150000"/>
              </a:lnSpc>
              <a:spcBef>
                <a:spcPts val="0"/>
              </a:spcBef>
              <a:spcAft>
                <a:spcPts val="0"/>
              </a:spcAft>
              <a:buSzPts val="1400"/>
              <a:buChar char="●"/>
            </a:pPr>
            <a:r>
              <a:rPr lang="en" sz="1400"/>
              <a:t>Detect the pet when pet approaches forbidden areas (Zone)</a:t>
            </a:r>
            <a:endParaRPr sz="1400"/>
          </a:p>
          <a:p>
            <a:pPr marL="457200" lvl="0" indent="-317500" algn="l" rtl="0">
              <a:lnSpc>
                <a:spcPct val="150000"/>
              </a:lnSpc>
              <a:spcBef>
                <a:spcPts val="0"/>
              </a:spcBef>
              <a:spcAft>
                <a:spcPts val="0"/>
              </a:spcAft>
              <a:buSzPts val="1400"/>
              <a:buChar char="●"/>
            </a:pPr>
            <a:r>
              <a:rPr lang="en" sz="1400"/>
              <a:t>Detect the pet when pet goes through the door (Doorway)</a:t>
            </a:r>
            <a:endParaRPr sz="1400"/>
          </a:p>
          <a:p>
            <a:pPr marL="457200" lvl="0" indent="-317500" algn="l" rtl="0">
              <a:lnSpc>
                <a:spcPct val="150000"/>
              </a:lnSpc>
              <a:spcBef>
                <a:spcPts val="0"/>
              </a:spcBef>
              <a:spcAft>
                <a:spcPts val="0"/>
              </a:spcAft>
              <a:buSzPts val="1400"/>
              <a:buChar char="●"/>
            </a:pPr>
            <a:r>
              <a:rPr lang="en" sz="1400"/>
              <a:t>Sense four different distance ranges to warn the pet in four stages of increasing alarm strength</a:t>
            </a:r>
            <a:endParaRPr sz="1400"/>
          </a:p>
          <a:p>
            <a:pPr marL="457200" lvl="0" indent="-317500" algn="l" rtl="0">
              <a:lnSpc>
                <a:spcPct val="150000"/>
              </a:lnSpc>
              <a:spcBef>
                <a:spcPts val="0"/>
              </a:spcBef>
              <a:spcAft>
                <a:spcPts val="0"/>
              </a:spcAft>
              <a:buSzPts val="1400"/>
              <a:buChar char="●"/>
            </a:pPr>
            <a:r>
              <a:rPr lang="en" sz="1400"/>
              <a:t>Warn the pet with electrical, mechanical, or acoustic stimulus, these warnings should not be harmful.</a:t>
            </a:r>
            <a:endParaRPr sz="1400"/>
          </a:p>
          <a:p>
            <a:pPr marL="457200" lvl="0" indent="0" algn="l" rtl="0">
              <a:lnSpc>
                <a:spcPct val="150000"/>
              </a:lnSpc>
              <a:spcBef>
                <a:spcPts val="0"/>
              </a:spcBef>
              <a:spcAft>
                <a:spcPts val="0"/>
              </a:spcAft>
              <a:buNone/>
            </a:pPr>
            <a:endParaRPr sz="1400"/>
          </a:p>
          <a:p>
            <a:pPr marL="457200" lvl="0" indent="0" algn="l" rtl="0">
              <a:lnSpc>
                <a:spcPct val="150000"/>
              </a:lnSpc>
              <a:spcBef>
                <a:spcPts val="0"/>
              </a:spcBef>
              <a:spcAft>
                <a:spcPts val="0"/>
              </a:spcAft>
              <a:buNone/>
            </a:pPr>
            <a:endParaRPr sz="1400"/>
          </a:p>
        </p:txBody>
      </p:sp>
      <p:sp>
        <p:nvSpPr>
          <p:cNvPr id="182" name="Google Shape;182;p31"/>
          <p:cNvSpPr txBox="1"/>
          <p:nvPr/>
        </p:nvSpPr>
        <p:spPr>
          <a:xfrm>
            <a:off x="543400" y="3336125"/>
            <a:ext cx="4833900" cy="461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800" b="1">
                <a:solidFill>
                  <a:schemeClr val="accent2"/>
                </a:solidFill>
                <a:latin typeface="Helvetica Neue"/>
                <a:ea typeface="Helvetica Neue"/>
                <a:cs typeface="Helvetica Neue"/>
                <a:sym typeface="Helvetica Neue"/>
              </a:rPr>
              <a:t> Performance Requirements</a:t>
            </a:r>
            <a:endParaRPr sz="1800" b="1">
              <a:solidFill>
                <a:schemeClr val="accent2"/>
              </a:solidFill>
              <a:latin typeface="Helvetica Neue"/>
              <a:ea typeface="Helvetica Neue"/>
              <a:cs typeface="Helvetica Neue"/>
              <a:sym typeface="Helvetica Neue"/>
            </a:endParaRPr>
          </a:p>
        </p:txBody>
      </p:sp>
      <p:sp>
        <p:nvSpPr>
          <p:cNvPr id="183" name="Google Shape;183;p31"/>
          <p:cNvSpPr txBox="1"/>
          <p:nvPr/>
        </p:nvSpPr>
        <p:spPr>
          <a:xfrm>
            <a:off x="596625" y="3874300"/>
            <a:ext cx="7078200" cy="400200"/>
          </a:xfrm>
          <a:prstGeom prst="rect">
            <a:avLst/>
          </a:prstGeom>
          <a:noFill/>
          <a:ln>
            <a:noFill/>
          </a:ln>
        </p:spPr>
        <p:txBody>
          <a:bodyPr spcFirstLastPara="1" wrap="square" lIns="91425" tIns="91425" rIns="91425" bIns="91425" anchor="t" anchorCtr="0">
            <a:spAutoFit/>
          </a:bodyPr>
          <a:lstStyle/>
          <a:p>
            <a:pPr marL="457200" lvl="0" indent="-317500" algn="just" rtl="0">
              <a:lnSpc>
                <a:spcPct val="150000"/>
              </a:lnSpc>
              <a:spcBef>
                <a:spcPts val="0"/>
              </a:spcBef>
              <a:spcAft>
                <a:spcPts val="0"/>
              </a:spcAft>
              <a:buClr>
                <a:schemeClr val="accent2"/>
              </a:buClr>
              <a:buSzPts val="1400"/>
              <a:buFont typeface="Helvetica Neue"/>
              <a:buChar char="●"/>
            </a:pPr>
            <a:r>
              <a:rPr lang="en">
                <a:solidFill>
                  <a:schemeClr val="accent2"/>
                </a:solidFill>
                <a:latin typeface="Helvetica Neue"/>
                <a:ea typeface="Helvetica Neue"/>
                <a:cs typeface="Helvetica Neue"/>
                <a:sym typeface="Helvetica Neue"/>
              </a:rPr>
              <a:t>The distance between the two door sills should be </a:t>
            </a:r>
            <a:r>
              <a:rPr lang="en" b="1">
                <a:solidFill>
                  <a:schemeClr val="accent2"/>
                </a:solidFill>
                <a:latin typeface="Helvetica Neue"/>
                <a:ea typeface="Helvetica Neue"/>
                <a:cs typeface="Helvetica Neue"/>
                <a:sym typeface="Helvetica Neue"/>
              </a:rPr>
              <a:t>a minimum of 90 cm</a:t>
            </a:r>
            <a:r>
              <a:rPr lang="en">
                <a:solidFill>
                  <a:schemeClr val="accent2"/>
                </a:solidFill>
                <a:latin typeface="Helvetica Neue"/>
                <a:ea typeface="Helvetica Neue"/>
                <a:cs typeface="Helvetica Neue"/>
                <a:sym typeface="Helvetica Neue"/>
              </a:rPr>
              <a:t>. </a:t>
            </a:r>
            <a:endParaRPr>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2"/>
          <p:cNvSpPr txBox="1">
            <a:spLocks noGrp="1"/>
          </p:cNvSpPr>
          <p:nvPr>
            <p:ph type="title"/>
          </p:nvPr>
        </p:nvSpPr>
        <p:spPr>
          <a:xfrm>
            <a:off x="311700" y="3688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Requirements &amp; Objectives</a:t>
            </a:r>
            <a:endParaRPr/>
          </a:p>
          <a:p>
            <a:pPr marL="0" lvl="0" indent="0" algn="l" rtl="0">
              <a:spcBef>
                <a:spcPts val="0"/>
              </a:spcBef>
              <a:spcAft>
                <a:spcPts val="0"/>
              </a:spcAft>
              <a:buNone/>
            </a:pPr>
            <a:endParaRPr/>
          </a:p>
        </p:txBody>
      </p:sp>
      <p:sp>
        <p:nvSpPr>
          <p:cNvPr id="189" name="Google Shape;189;p32"/>
          <p:cNvSpPr txBox="1">
            <a:spLocks noGrp="1"/>
          </p:cNvSpPr>
          <p:nvPr>
            <p:ph type="body" idx="1"/>
          </p:nvPr>
        </p:nvSpPr>
        <p:spPr>
          <a:xfrm>
            <a:off x="311700" y="1152475"/>
            <a:ext cx="8520600" cy="774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a:t>The team members agreed on several project objectives, which were then compared to determine the overall weight of each democratically.</a:t>
            </a:r>
            <a:endParaRPr sz="1400"/>
          </a:p>
          <a:p>
            <a:pPr marL="0" lvl="0" indent="0" algn="l" rtl="0">
              <a:spcBef>
                <a:spcPts val="0"/>
              </a:spcBef>
              <a:spcAft>
                <a:spcPts val="0"/>
              </a:spcAft>
              <a:buNone/>
            </a:pPr>
            <a:endParaRPr sz="1400"/>
          </a:p>
        </p:txBody>
      </p:sp>
      <p:pic>
        <p:nvPicPr>
          <p:cNvPr id="190" name="Google Shape;190;p32"/>
          <p:cNvPicPr preferRelativeResize="0"/>
          <p:nvPr/>
        </p:nvPicPr>
        <p:blipFill rotWithShape="1">
          <a:blip r:embed="rId3">
            <a:alphaModFix/>
          </a:blip>
          <a:srcRect t="4941" b="4223"/>
          <a:stretch/>
        </p:blipFill>
        <p:spPr>
          <a:xfrm>
            <a:off x="1284600" y="1821650"/>
            <a:ext cx="6127025" cy="2764650"/>
          </a:xfrm>
          <a:prstGeom prst="rect">
            <a:avLst/>
          </a:prstGeom>
          <a:noFill/>
          <a:ln>
            <a:noFill/>
          </a:ln>
        </p:spPr>
      </p:pic>
      <p:sp>
        <p:nvSpPr>
          <p:cNvPr id="191" name="Google Shape;191;p32"/>
          <p:cNvSpPr txBox="1"/>
          <p:nvPr/>
        </p:nvSpPr>
        <p:spPr>
          <a:xfrm>
            <a:off x="2848113" y="4586300"/>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i="1">
                <a:solidFill>
                  <a:srgbClr val="666666"/>
                </a:solidFill>
                <a:latin typeface="Helvetica Neue"/>
                <a:ea typeface="Helvetica Neue"/>
                <a:cs typeface="Helvetica Neue"/>
                <a:sym typeface="Helvetica Neue"/>
              </a:rPr>
              <a:t>Figure 1: Objectives Tree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3"/>
          <p:cNvSpPr txBox="1">
            <a:spLocks noGrp="1"/>
          </p:cNvSpPr>
          <p:nvPr>
            <p:ph type="title"/>
          </p:nvPr>
        </p:nvSpPr>
        <p:spPr>
          <a:xfrm>
            <a:off x="311700" y="264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Requirements &amp; Objectives</a:t>
            </a:r>
            <a:endParaRPr/>
          </a:p>
          <a:p>
            <a:pPr marL="0" lvl="0" indent="0" algn="l" rtl="0">
              <a:spcBef>
                <a:spcPts val="0"/>
              </a:spcBef>
              <a:spcAft>
                <a:spcPts val="0"/>
              </a:spcAft>
              <a:buNone/>
            </a:pPr>
            <a:endParaRPr/>
          </a:p>
        </p:txBody>
      </p:sp>
      <p:sp>
        <p:nvSpPr>
          <p:cNvPr id="197" name="Google Shape;197;p33"/>
          <p:cNvSpPr txBox="1"/>
          <p:nvPr/>
        </p:nvSpPr>
        <p:spPr>
          <a:xfrm>
            <a:off x="399950" y="836725"/>
            <a:ext cx="8005500" cy="39558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0"/>
              </a:spcBef>
              <a:spcAft>
                <a:spcPts val="0"/>
              </a:spcAft>
              <a:buNone/>
            </a:pPr>
            <a:r>
              <a:rPr lang="en">
                <a:solidFill>
                  <a:schemeClr val="accent2"/>
                </a:solidFill>
              </a:rPr>
              <a:t>For example,</a:t>
            </a:r>
            <a:endParaRPr>
              <a:solidFill>
                <a:schemeClr val="accent2"/>
              </a:solidFill>
            </a:endParaRPr>
          </a:p>
          <a:p>
            <a:pPr marL="457200" lvl="0" indent="-317500" algn="l" rtl="0">
              <a:lnSpc>
                <a:spcPct val="150000"/>
              </a:lnSpc>
              <a:spcBef>
                <a:spcPts val="0"/>
              </a:spcBef>
              <a:spcAft>
                <a:spcPts val="0"/>
              </a:spcAft>
              <a:buClr>
                <a:schemeClr val="accent2"/>
              </a:buClr>
              <a:buSzPts val="1400"/>
              <a:buChar char="●"/>
            </a:pPr>
            <a:r>
              <a:rPr lang="en">
                <a:solidFill>
                  <a:schemeClr val="accent2"/>
                </a:solidFill>
              </a:rPr>
              <a:t>The system should warn the pet </a:t>
            </a:r>
            <a:r>
              <a:rPr lang="en" b="1">
                <a:solidFill>
                  <a:schemeClr val="accent2"/>
                </a:solidFill>
              </a:rPr>
              <a:t>at most 1 sec</a:t>
            </a:r>
            <a:r>
              <a:rPr lang="en">
                <a:solidFill>
                  <a:schemeClr val="accent2"/>
                </a:solidFill>
              </a:rPr>
              <a:t>, if the pet crosses predefined boundary.</a:t>
            </a:r>
            <a:endParaRPr>
              <a:solidFill>
                <a:schemeClr val="accent2"/>
              </a:solidFill>
            </a:endParaRPr>
          </a:p>
          <a:p>
            <a:pPr marL="457200" lvl="0" indent="-317500" algn="just" rtl="0">
              <a:lnSpc>
                <a:spcPct val="150000"/>
              </a:lnSpc>
              <a:spcBef>
                <a:spcPts val="0"/>
              </a:spcBef>
              <a:spcAft>
                <a:spcPts val="0"/>
              </a:spcAft>
              <a:buClr>
                <a:schemeClr val="accent2"/>
              </a:buClr>
              <a:buSzPts val="1400"/>
              <a:buFont typeface="Helvetica Neue"/>
              <a:buChar char="●"/>
            </a:pPr>
            <a:r>
              <a:rPr lang="en">
                <a:solidFill>
                  <a:schemeClr val="accent2"/>
                </a:solidFill>
                <a:latin typeface="Helvetica Neue"/>
                <a:ea typeface="Helvetica Neue"/>
                <a:cs typeface="Helvetica Neue"/>
                <a:sym typeface="Helvetica Neue"/>
              </a:rPr>
              <a:t>Both the master unit and the tags should be able to be powered with a single-button battery, which will be able to keep it powered up for </a:t>
            </a:r>
            <a:r>
              <a:rPr lang="en" b="1">
                <a:solidFill>
                  <a:schemeClr val="accent2"/>
                </a:solidFill>
                <a:latin typeface="Helvetica Neue"/>
                <a:ea typeface="Helvetica Neue"/>
                <a:cs typeface="Helvetica Neue"/>
                <a:sym typeface="Helvetica Neue"/>
              </a:rPr>
              <a:t>at least 2 weeks</a:t>
            </a:r>
            <a:r>
              <a:rPr lang="en">
                <a:solidFill>
                  <a:schemeClr val="accent2"/>
                </a:solidFill>
                <a:latin typeface="Helvetica Neue"/>
                <a:ea typeface="Helvetica Neue"/>
                <a:cs typeface="Helvetica Neue"/>
                <a:sym typeface="Helvetica Neue"/>
              </a:rPr>
              <a:t>.</a:t>
            </a:r>
            <a:endParaRPr>
              <a:solidFill>
                <a:schemeClr val="accent2"/>
              </a:solidFill>
              <a:latin typeface="Helvetica Neue"/>
              <a:ea typeface="Helvetica Neue"/>
              <a:cs typeface="Helvetica Neue"/>
              <a:sym typeface="Helvetica Neue"/>
            </a:endParaRPr>
          </a:p>
          <a:p>
            <a:pPr marL="457200" lvl="0" indent="-317500" algn="just" rtl="0">
              <a:lnSpc>
                <a:spcPct val="150000"/>
              </a:lnSpc>
              <a:spcBef>
                <a:spcPts val="0"/>
              </a:spcBef>
              <a:spcAft>
                <a:spcPts val="0"/>
              </a:spcAft>
              <a:buClr>
                <a:schemeClr val="accent2"/>
              </a:buClr>
              <a:buSzPts val="1400"/>
              <a:buFont typeface="Helvetica Neue"/>
              <a:buChar char="●"/>
            </a:pPr>
            <a:r>
              <a:rPr lang="en">
                <a:solidFill>
                  <a:schemeClr val="accent2"/>
                </a:solidFill>
                <a:latin typeface="Helvetica Neue"/>
                <a:ea typeface="Helvetica Neue"/>
                <a:cs typeface="Helvetica Neue"/>
                <a:sym typeface="Helvetica Neue"/>
              </a:rPr>
              <a:t>The system should not be affected in cases where it passes by the door, it should work robustly.</a:t>
            </a:r>
            <a:endParaRPr>
              <a:solidFill>
                <a:schemeClr val="accent2"/>
              </a:solidFill>
              <a:latin typeface="Helvetica Neue"/>
              <a:ea typeface="Helvetica Neue"/>
              <a:cs typeface="Helvetica Neue"/>
              <a:sym typeface="Helvetica Neue"/>
            </a:endParaRPr>
          </a:p>
          <a:p>
            <a:pPr marL="457200" lvl="0" indent="-317500" algn="just" rtl="0">
              <a:lnSpc>
                <a:spcPct val="150000"/>
              </a:lnSpc>
              <a:spcBef>
                <a:spcPts val="0"/>
              </a:spcBef>
              <a:spcAft>
                <a:spcPts val="0"/>
              </a:spcAft>
              <a:buClr>
                <a:schemeClr val="accent2"/>
              </a:buClr>
              <a:buSzPts val="1400"/>
              <a:buFont typeface="Helvetica Neue"/>
              <a:buChar char="●"/>
            </a:pPr>
            <a:r>
              <a:rPr lang="en">
                <a:solidFill>
                  <a:schemeClr val="accent2"/>
                </a:solidFill>
                <a:latin typeface="Helvetica Neue"/>
                <a:ea typeface="Helvetica Neue"/>
                <a:cs typeface="Helvetica Neue"/>
                <a:sym typeface="Helvetica Neue"/>
              </a:rPr>
              <a:t>There is no metric for the stability of the project, but the system needs to be as stable as possible. For robustness, system needs some filters or algorithms. (</a:t>
            </a:r>
            <a:r>
              <a:rPr lang="en" b="1">
                <a:solidFill>
                  <a:schemeClr val="accent2"/>
                </a:solidFill>
                <a:latin typeface="Helvetica Neue"/>
                <a:ea typeface="Helvetica Neue"/>
                <a:cs typeface="Helvetica Neue"/>
                <a:sym typeface="Helvetica Neue"/>
              </a:rPr>
              <a:t>Kalman, Trilateration Method…</a:t>
            </a:r>
            <a:r>
              <a:rPr lang="en">
                <a:solidFill>
                  <a:schemeClr val="accent2"/>
                </a:solidFill>
                <a:latin typeface="Helvetica Neue"/>
                <a:ea typeface="Helvetica Neue"/>
                <a:cs typeface="Helvetica Neue"/>
                <a:sym typeface="Helvetica Neue"/>
              </a:rPr>
              <a:t>)</a:t>
            </a:r>
            <a:endParaRPr>
              <a:solidFill>
                <a:schemeClr val="accent2"/>
              </a:solidFill>
              <a:latin typeface="Helvetica Neue"/>
              <a:ea typeface="Helvetica Neue"/>
              <a:cs typeface="Helvetica Neue"/>
              <a:sym typeface="Helvetica Neue"/>
            </a:endParaRPr>
          </a:p>
          <a:p>
            <a:pPr marL="457200" lvl="0" indent="-317500" algn="l" rtl="0">
              <a:lnSpc>
                <a:spcPct val="150000"/>
              </a:lnSpc>
              <a:spcBef>
                <a:spcPts val="0"/>
              </a:spcBef>
              <a:spcAft>
                <a:spcPts val="0"/>
              </a:spcAft>
              <a:buClr>
                <a:schemeClr val="accent2"/>
              </a:buClr>
              <a:buSzPts val="1400"/>
              <a:buFont typeface="Helvetica Neue"/>
              <a:buChar char="●"/>
            </a:pPr>
            <a:r>
              <a:rPr lang="en">
                <a:solidFill>
                  <a:schemeClr val="accent2"/>
                </a:solidFill>
                <a:latin typeface="Helvetica Neue"/>
                <a:ea typeface="Helvetica Neue"/>
                <a:cs typeface="Helvetica Neue"/>
                <a:sym typeface="Helvetica Neue"/>
              </a:rPr>
              <a:t>The dimensions of the master unit must be at most 20cm x 15cm x 7 cm.</a:t>
            </a:r>
            <a:endParaRPr>
              <a:solidFill>
                <a:schemeClr val="accent2"/>
              </a:solidFill>
              <a:latin typeface="Helvetica Neue"/>
              <a:ea typeface="Helvetica Neue"/>
              <a:cs typeface="Helvetica Neue"/>
              <a:sym typeface="Helvetica Neue"/>
            </a:endParaRPr>
          </a:p>
          <a:p>
            <a:pPr marL="457200" lvl="0" indent="0" algn="l" rtl="0">
              <a:lnSpc>
                <a:spcPct val="150000"/>
              </a:lnSpc>
              <a:spcBef>
                <a:spcPts val="0"/>
              </a:spcBef>
              <a:spcAft>
                <a:spcPts val="0"/>
              </a:spcAft>
              <a:buNone/>
            </a:pPr>
            <a:r>
              <a:rPr lang="en">
                <a:solidFill>
                  <a:schemeClr val="accent2"/>
                </a:solidFill>
                <a:latin typeface="Helvetica Neue"/>
                <a:ea typeface="Helvetica Neue"/>
                <a:cs typeface="Helvetica Neue"/>
                <a:sym typeface="Helvetica Neue"/>
              </a:rPr>
              <a:t>(The product's shape can vary; it does not have to be a rectangular prism.)</a:t>
            </a:r>
            <a:endParaRPr>
              <a:solidFill>
                <a:schemeClr val="accent2"/>
              </a:solidFill>
              <a:latin typeface="Helvetica Neue"/>
              <a:ea typeface="Helvetica Neue"/>
              <a:cs typeface="Helvetica Neue"/>
              <a:sym typeface="Helvetica Neue"/>
            </a:endParaRPr>
          </a:p>
          <a:p>
            <a:pPr marL="457200" lvl="0" indent="-317500" algn="l" rtl="0">
              <a:lnSpc>
                <a:spcPct val="150000"/>
              </a:lnSpc>
              <a:spcBef>
                <a:spcPts val="0"/>
              </a:spcBef>
              <a:spcAft>
                <a:spcPts val="0"/>
              </a:spcAft>
              <a:buClr>
                <a:schemeClr val="accent2"/>
              </a:buClr>
              <a:buSzPts val="1400"/>
              <a:buFont typeface="Helvetica Neue"/>
              <a:buChar char="●"/>
            </a:pPr>
            <a:r>
              <a:rPr lang="en">
                <a:solidFill>
                  <a:schemeClr val="accent2"/>
                </a:solidFill>
                <a:latin typeface="Helvetica Neue"/>
                <a:ea typeface="Helvetica Neue"/>
                <a:cs typeface="Helvetica Neue"/>
                <a:sym typeface="Helvetica Neue"/>
              </a:rPr>
              <a:t>Since the device's wearer is a pet, it should not weigh over 100-150 grams.</a:t>
            </a:r>
            <a:endParaRPr>
              <a:solidFill>
                <a:schemeClr val="accent2"/>
              </a:solidFill>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1783</Words>
  <Application>Microsoft Office PowerPoint</Application>
  <PresentationFormat>On-screen Show (16:9)</PresentationFormat>
  <Paragraphs>307</Paragraphs>
  <Slides>38</Slides>
  <Notes>38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38</vt:i4>
      </vt:variant>
    </vt:vector>
  </HeadingPairs>
  <TitlesOfParts>
    <vt:vector size="43" baseType="lpstr">
      <vt:lpstr>Arial</vt:lpstr>
      <vt:lpstr>Proxima Nova</vt:lpstr>
      <vt:lpstr>Helvetica Neue</vt:lpstr>
      <vt:lpstr>Simple Light</vt:lpstr>
      <vt:lpstr>Spearmint</vt:lpstr>
      <vt:lpstr>PowerPoint Presentation</vt:lpstr>
      <vt:lpstr>Outline</vt:lpstr>
      <vt:lpstr>Company Introduction </vt:lpstr>
      <vt:lpstr>Company Introduction  </vt:lpstr>
      <vt:lpstr>Problem Statement </vt:lpstr>
      <vt:lpstr>Problem Statement  </vt:lpstr>
      <vt:lpstr>System Requirements &amp; Objectives</vt:lpstr>
      <vt:lpstr>System Requirements &amp; Objectives </vt:lpstr>
      <vt:lpstr>System Requirements &amp; Objectives </vt:lpstr>
      <vt:lpstr>Design Process &amp; Solution Approach</vt:lpstr>
      <vt:lpstr>Overall System</vt:lpstr>
      <vt:lpstr>Detection Subsystem</vt:lpstr>
      <vt:lpstr>Door Tag </vt:lpstr>
      <vt:lpstr>Plan A: RSSI Measurement Using RF</vt:lpstr>
      <vt:lpstr>Plan A: RSSI Measurement Using RF </vt:lpstr>
      <vt:lpstr>Plan B: RSSI Measurement Using Bluetooth Protocol</vt:lpstr>
      <vt:lpstr>Plan C: Time of Flight Measurement Using Ultrasonic Sound </vt:lpstr>
      <vt:lpstr>Control Subsystem</vt:lpstr>
      <vt:lpstr>Figure 5:TI LAUNCHXL-CC2640R2</vt:lpstr>
      <vt:lpstr>Main structure of the program</vt:lpstr>
      <vt:lpstr>LTA (Long Term Average) Method</vt:lpstr>
      <vt:lpstr>What is a Kalman filter?</vt:lpstr>
      <vt:lpstr>Our implementation of a Kalman filter</vt:lpstr>
      <vt:lpstr>Log-distance pathloss model</vt:lpstr>
      <vt:lpstr>Alerting Subsystem</vt:lpstr>
      <vt:lpstr>Test Cases</vt:lpstr>
      <vt:lpstr>PowerPoint Presentation</vt:lpstr>
      <vt:lpstr>Test Results</vt:lpstr>
      <vt:lpstr>Test Results</vt:lpstr>
      <vt:lpstr>Test Results</vt:lpstr>
      <vt:lpstr>Test Results</vt:lpstr>
      <vt:lpstr>Management</vt:lpstr>
      <vt:lpstr>Cost Analysis</vt:lpstr>
      <vt:lpstr>Deliverables</vt:lpstr>
      <vt:lpstr>Deliverables </vt:lpstr>
      <vt:lpstr>Gantt Chart </vt:lpstr>
      <vt:lpstr>Conclusion</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Mustafa Barış</cp:lastModifiedBy>
  <cp:revision>1</cp:revision>
  <dcterms:modified xsi:type="dcterms:W3CDTF">2023-01-29T19:08:28Z</dcterms:modified>
</cp:coreProperties>
</file>